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3" r:id="rId4"/>
    <p:sldId id="355" r:id="rId5"/>
    <p:sldId id="356" r:id="rId6"/>
    <p:sldId id="259" r:id="rId7"/>
    <p:sldId id="353" r:id="rId8"/>
    <p:sldId id="262" r:id="rId9"/>
    <p:sldId id="341" r:id="rId10"/>
    <p:sldId id="264" r:id="rId11"/>
    <p:sldId id="354" r:id="rId12"/>
    <p:sldId id="342" r:id="rId13"/>
    <p:sldId id="297" r:id="rId14"/>
    <p:sldId id="285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Webb" initials="S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9E6"/>
    <a:srgbClr val="F1A397"/>
    <a:srgbClr val="1C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6395"/>
  </p:normalViewPr>
  <p:slideViewPr>
    <p:cSldViewPr snapToGrid="0">
      <p:cViewPr varScale="1">
        <p:scale>
          <a:sx n="55" d="100"/>
          <a:sy n="55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A3B3-761B-41C3-9C5F-BD926DF4AF15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83E-F61B-435B-B04E-39B2B6D490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2C01-BA45-4DCF-AB7F-C05E8BA83D69}" type="datetimeFigureOut">
              <a:rPr lang="en-NZ" smtClean="0"/>
              <a:t>19/07/2020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992C-5A3C-49C9-B931-6276F60471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2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74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43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7241" y="1028143"/>
            <a:ext cx="8416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Randomized, Embedded, Multifactorial Adaptive Platform trial for Community-Acquired Pneumonia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41" y="2967135"/>
            <a:ext cx="8322907" cy="37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 userDrawn="1"/>
        </p:nvSpPr>
        <p:spPr>
          <a:xfrm>
            <a:off x="7585003" y="5318073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0FBFF-5964-4C0D-931F-E95D513E4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000"/>
            <a:ext cx="9144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0235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7211"/>
            <a:ext cx="7886700" cy="3909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214089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3911"/>
            <a:ext cx="3868340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5829"/>
            <a:ext cx="3868340" cy="3383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123662"/>
            <a:ext cx="3887391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5829"/>
            <a:ext cx="3887391" cy="338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934"/>
            <a:ext cx="7886700" cy="639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4373"/>
            <a:ext cx="7886700" cy="4072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61" y="1214090"/>
            <a:ext cx="7886700" cy="611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846E942-4E6D-47C2-8D0B-9904044A8DEE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D197515-B79F-48A7-A797-8ED944D3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23E10-A6C8-C442-B08B-84D78A16EE8E}"/>
              </a:ext>
            </a:extLst>
          </p:cNvPr>
          <p:cNvSpPr txBox="1"/>
          <p:nvPr/>
        </p:nvSpPr>
        <p:spPr>
          <a:xfrm>
            <a:off x="278296" y="3429000"/>
            <a:ext cx="86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DC9E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Antibiotic Domain</a:t>
            </a:r>
            <a:endParaRPr lang="en-US" sz="1600" b="1" dirty="0">
              <a:solidFill>
                <a:srgbClr val="EDC9E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1261641"/>
            <a:ext cx="8665909" cy="519703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en-US" sz="3200" u="sng" dirty="0"/>
              <a:t>Duration of therapy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3200" dirty="0"/>
              <a:t>As determined by treating clinician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3200" dirty="0"/>
              <a:t>Change to any antibiotic if microbiological diagnosis made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3200" dirty="0"/>
              <a:t>Switch from IV to enteral / oral when clinically appropriate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3200" dirty="0"/>
              <a:t>Cease antibiotics if alternative diagnosis made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3200" dirty="0"/>
              <a:t>Cease antibiotics when sufficient clinical response has occurred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50E7B-6448-B948-BC58-D84744F7D3DC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321349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1226916"/>
            <a:ext cx="8720254" cy="5441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u="sng" dirty="0"/>
              <a:t>Changes to empiric antibiotic therapy</a:t>
            </a:r>
            <a:r>
              <a:rPr lang="en-AU" dirty="0"/>
              <a:t>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Treating clinicians need to document (in the patient’s medical record) the reason for </a:t>
            </a:r>
            <a:r>
              <a:rPr lang="en-AU" b="1" dirty="0"/>
              <a:t>ANY </a:t>
            </a:r>
            <a:r>
              <a:rPr lang="en-AU" dirty="0"/>
              <a:t>change to antibiotic therapy while the patient was in the ICU.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00A0E-713F-FF43-BAB0-3C5253A012B9}"/>
              </a:ext>
            </a:extLst>
          </p:cNvPr>
          <p:cNvSpPr txBox="1"/>
          <p:nvPr/>
        </p:nvSpPr>
        <p:spPr>
          <a:xfrm>
            <a:off x="0" y="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17477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1238491"/>
            <a:ext cx="8720254" cy="54299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en-US" sz="2400" u="sng" dirty="0"/>
              <a:t>Permitted additional antibiotics: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400" dirty="0"/>
              <a:t>If suspected MRSA, add vancomycin, linezolid or other antibacterial active against MRSA (but not ceftaroline)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400" dirty="0"/>
              <a:t>Other beta-lactams, carbapenems, monobactams or quinolones </a:t>
            </a:r>
            <a:r>
              <a:rPr lang="en-US" sz="2400" u="sng" dirty="0"/>
              <a:t>not</a:t>
            </a:r>
            <a:r>
              <a:rPr lang="en-US" sz="2400" dirty="0"/>
              <a:t> permitted (unless based on results of microbiological tests)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400" dirty="0"/>
              <a:t>If allocated to moxifloxacin or levofloxacin, addition of macrolide, beta-lactam, carbapenem, or monobactam </a:t>
            </a:r>
            <a:r>
              <a:rPr lang="en-US" sz="2400" u="sng" dirty="0"/>
              <a:t>not</a:t>
            </a:r>
            <a:r>
              <a:rPr lang="en-US" sz="2400" dirty="0"/>
              <a:t> permitted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400" dirty="0"/>
              <a:t>Additional aminoglycoside, clindamycin, cotrimoxazole all permitted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400" dirty="0"/>
              <a:t>If immune-suppressed should have been excluded from domain 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sz="2400" dirty="0"/>
              <a:t>If site has resistance pattern for CAP organisms that is not appropriate for at least two antibiotic interventions, site should not participate in the domain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00A0E-713F-FF43-BAB0-3C5253A012B9}"/>
              </a:ext>
            </a:extLst>
          </p:cNvPr>
          <p:cNvSpPr txBox="1"/>
          <p:nvPr/>
        </p:nvSpPr>
        <p:spPr>
          <a:xfrm>
            <a:off x="0" y="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Concomitant Care</a:t>
            </a:r>
          </a:p>
        </p:txBody>
      </p:sp>
    </p:spTree>
    <p:extLst>
      <p:ext uri="{BB962C8B-B14F-4D97-AF65-F5344CB8AC3E}">
        <p14:creationId xmlns:p14="http://schemas.microsoft.com/office/powerpoint/2010/main" val="33674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End-point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92088"/>
            <a:ext cx="8637104" cy="4909930"/>
          </a:xfrm>
        </p:spPr>
        <p:txBody>
          <a:bodyPr/>
          <a:lstStyle/>
          <a:p>
            <a:pPr marL="0" indent="0">
              <a:buNone/>
            </a:pPr>
            <a:r>
              <a:rPr lang="en-AU" sz="3600" u="sng" dirty="0"/>
              <a:t>Primary endpoint</a:t>
            </a:r>
          </a:p>
          <a:p>
            <a:r>
              <a:rPr lang="en-AU" sz="3600" dirty="0"/>
              <a:t>All-cause mortality at day 90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0865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128"/>
            <a:ext cx="7886700" cy="787155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C55AA"/>
                </a:solidFill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1183087"/>
            <a:ext cx="5256584" cy="43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68223"/>
            <a:ext cx="751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andomized,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E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mbedded, </a:t>
            </a:r>
            <a:r>
              <a:rPr lang="en-AU" sz="2400" u="sng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ultifactorial,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daptive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latform</a:t>
            </a:r>
          </a:p>
          <a:p>
            <a:pPr algn="ctr"/>
            <a:r>
              <a:rPr lang="en-AU" sz="2400" dirty="0">
                <a:solidFill>
                  <a:srgbClr val="FFFFFF"/>
                </a:solidFill>
                <a:cs typeface="Arial" charset="0"/>
              </a:rPr>
              <a:t>For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C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ommunity-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cquired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neumonia</a:t>
            </a:r>
          </a:p>
        </p:txBody>
      </p:sp>
    </p:spTree>
    <p:extLst>
      <p:ext uri="{BB962C8B-B14F-4D97-AF65-F5344CB8AC3E}">
        <p14:creationId xmlns:p14="http://schemas.microsoft.com/office/powerpoint/2010/main" val="22527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Background: Antibiotic Domain</a:t>
            </a:r>
            <a:br>
              <a:rPr lang="en-US" dirty="0">
                <a:solidFill>
                  <a:srgbClr val="1C55AA"/>
                </a:solidFill>
              </a:rPr>
            </a:br>
            <a:endParaRPr lang="en-US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4909930"/>
          </a:xfrm>
        </p:spPr>
        <p:txBody>
          <a:bodyPr/>
          <a:lstStyle/>
          <a:p>
            <a:r>
              <a:rPr lang="en-NZ" sz="2800" dirty="0"/>
              <a:t>In the majority of cases of CAP, no microbiological diagnosis is made. </a:t>
            </a:r>
          </a:p>
          <a:p>
            <a:r>
              <a:rPr lang="en-NZ" sz="2800" dirty="0"/>
              <a:t>Empiric antibiotic therapy is almost always commenced before a microbiological diagnosis is available</a:t>
            </a:r>
          </a:p>
          <a:p>
            <a:r>
              <a:rPr lang="en-NZ" sz="2800" dirty="0"/>
              <a:t>A respiratory quinolone (moxifloxacin or levofloxacin) or combination antimicrobial therapy with a beta-lactam and macrolide are both recommended treatment for CAP in national and international guidelines.</a:t>
            </a:r>
          </a:p>
          <a:p>
            <a:r>
              <a:rPr lang="en-NZ" sz="2800" dirty="0"/>
              <a:t>The use of these therapies is associated with mortality benefit in CAP, however whether one of these options results in lower mortality than the other remains unclear</a:t>
            </a:r>
          </a:p>
        </p:txBody>
      </p:sp>
    </p:spTree>
    <p:extLst>
      <p:ext uri="{BB962C8B-B14F-4D97-AF65-F5344CB8AC3E}">
        <p14:creationId xmlns:p14="http://schemas.microsoft.com/office/powerpoint/2010/main" val="30928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578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Antibiotic Domain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1381840"/>
            <a:ext cx="8519208" cy="5181006"/>
          </a:xfrm>
        </p:spPr>
        <p:txBody>
          <a:bodyPr>
            <a:normAutofit/>
          </a:bodyPr>
          <a:lstStyle/>
          <a:p>
            <a:r>
              <a:rPr lang="en-US" dirty="0"/>
              <a:t>IV Ceftriaxone plus macrolide</a:t>
            </a:r>
          </a:p>
          <a:p>
            <a:r>
              <a:rPr lang="en-US" dirty="0"/>
              <a:t>IV Piperacillin-tazobactam plus macrolide</a:t>
            </a:r>
          </a:p>
          <a:p>
            <a:r>
              <a:rPr lang="en-US" dirty="0"/>
              <a:t>IV Amoxicillin-clavulanate plus macrolide</a:t>
            </a:r>
          </a:p>
          <a:p>
            <a:r>
              <a:rPr lang="en-US" dirty="0"/>
              <a:t>IV Moxifloxacin (or Levofloxacin)</a:t>
            </a:r>
          </a:p>
          <a:p>
            <a:endParaRPr lang="en-US" dirty="0"/>
          </a:p>
          <a:p>
            <a:r>
              <a:rPr lang="en-US" dirty="0"/>
              <a:t>IV Ceftaroline plus macrolide (included in approved protocol but not available at launch)</a:t>
            </a:r>
          </a:p>
        </p:txBody>
      </p:sp>
    </p:spTree>
    <p:extLst>
      <p:ext uri="{BB962C8B-B14F-4D97-AF65-F5344CB8AC3E}">
        <p14:creationId xmlns:p14="http://schemas.microsoft.com/office/powerpoint/2010/main" val="6728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578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7" y="1284790"/>
            <a:ext cx="8646289" cy="53127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Exclusion criteria</a:t>
            </a:r>
            <a:r>
              <a:rPr lang="en-US" dirty="0"/>
              <a:t>:</a:t>
            </a:r>
          </a:p>
          <a:p>
            <a:r>
              <a:rPr lang="en-US" dirty="0"/>
              <a:t>Received &gt;48h of IV antibiotic treatment for this illness</a:t>
            </a:r>
          </a:p>
          <a:p>
            <a:r>
              <a:rPr lang="en-US" dirty="0"/>
              <a:t>More than 24h has elapsed since ICU admission</a:t>
            </a:r>
          </a:p>
          <a:p>
            <a:r>
              <a:rPr lang="en-US" dirty="0"/>
              <a:t>A specific antibiotic is indicated</a:t>
            </a:r>
          </a:p>
          <a:p>
            <a:pPr lvl="1"/>
            <a:r>
              <a:rPr lang="en-US" dirty="0"/>
              <a:t>E.g. suspected or proven concomitant infection, suspected or proven infection with resistant bacteria, febrile neutropenia or immune suppression, melioidosis, or sufficient microbiological information to guide antibacterial therapy</a:t>
            </a:r>
          </a:p>
        </p:txBody>
      </p:sp>
    </p:spTree>
    <p:extLst>
      <p:ext uri="{BB962C8B-B14F-4D97-AF65-F5344CB8AC3E}">
        <p14:creationId xmlns:p14="http://schemas.microsoft.com/office/powerpoint/2010/main" val="375704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578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284790"/>
            <a:ext cx="8577082" cy="53243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Exclusion criteria</a:t>
            </a:r>
            <a:r>
              <a:rPr lang="en-US" dirty="0"/>
              <a:t>:</a:t>
            </a:r>
          </a:p>
          <a:p>
            <a:r>
              <a:rPr lang="en-US" dirty="0"/>
              <a:t>Treating clinician believes that participation is not in the patient’s best interest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Intervention exclusion criteria</a:t>
            </a:r>
            <a:r>
              <a:rPr lang="en-US" dirty="0"/>
              <a:t>:</a:t>
            </a:r>
          </a:p>
          <a:p>
            <a:r>
              <a:rPr lang="en-US" dirty="0"/>
              <a:t>Known hypersensitivity to an intervention at the site</a:t>
            </a:r>
          </a:p>
          <a:p>
            <a:r>
              <a:rPr lang="en-US" dirty="0"/>
              <a:t>Patients must be eligible for at least two interventions to be randomised into the domain</a:t>
            </a:r>
          </a:p>
        </p:txBody>
      </p:sp>
    </p:spTree>
    <p:extLst>
      <p:ext uri="{BB962C8B-B14F-4D97-AF65-F5344CB8AC3E}">
        <p14:creationId xmlns:p14="http://schemas.microsoft.com/office/powerpoint/2010/main" val="64806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092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Interventions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74E3A5-CDDA-3A4D-B847-9A43806BDB3A}"/>
              </a:ext>
            </a:extLst>
          </p:cNvPr>
          <p:cNvSpPr txBox="1">
            <a:spLocks/>
          </p:cNvSpPr>
          <p:nvPr/>
        </p:nvSpPr>
        <p:spPr>
          <a:xfrm>
            <a:off x="247417" y="1261641"/>
            <a:ext cx="8649165" cy="522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Antibiotic dose and frequency is at the discretion of the treating clinician</a:t>
            </a:r>
          </a:p>
          <a:p>
            <a:pPr lvl="1"/>
            <a:r>
              <a:rPr lang="en-US" dirty="0"/>
              <a:t>What you or local guidelines would recommend</a:t>
            </a:r>
          </a:p>
          <a:p>
            <a:pPr lvl="1"/>
            <a:r>
              <a:rPr lang="en-US" dirty="0"/>
              <a:t>Adjust for weight and clearance as you would normally do</a:t>
            </a:r>
          </a:p>
          <a:p>
            <a:pPr lvl="1"/>
            <a:r>
              <a:rPr lang="en-US" dirty="0"/>
              <a:t>Recommended doses in protocol, including adjustment for renal function provided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CD1D5-E864-9D4F-8E37-01463304936D}"/>
              </a:ext>
            </a:extLst>
          </p:cNvPr>
          <p:cNvSpPr/>
          <p:nvPr/>
        </p:nvSpPr>
        <p:spPr>
          <a:xfrm>
            <a:off x="0" y="821452"/>
            <a:ext cx="9144000" cy="609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092"/>
            <a:ext cx="7886700" cy="787155"/>
          </a:xfrm>
        </p:spPr>
        <p:txBody>
          <a:bodyPr/>
          <a:lstStyle/>
          <a:p>
            <a:r>
              <a:rPr lang="en-US" sz="3600" dirty="0">
                <a:solidFill>
                  <a:srgbClr val="1C55AA"/>
                </a:solidFill>
              </a:rPr>
              <a:t>Recommended antibiotic dose and frequency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6C10A2-3358-6C4D-898D-E69E8B3769F6}"/>
              </a:ext>
            </a:extLst>
          </p:cNvPr>
          <p:cNvSpPr txBox="1">
            <a:spLocks/>
          </p:cNvSpPr>
          <p:nvPr/>
        </p:nvSpPr>
        <p:spPr>
          <a:xfrm>
            <a:off x="628650" y="878791"/>
            <a:ext cx="7886700" cy="787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EDC9E6"/>
                </a:solidFill>
              </a:rPr>
              <a:t>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5F8A0-6C60-F140-8467-65B8BECC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2" y="854905"/>
            <a:ext cx="6784905" cy="58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4EA4-B29E-974C-A739-E0D75E3B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578"/>
            <a:ext cx="7886700" cy="787155"/>
          </a:xfrm>
        </p:spPr>
        <p:txBody>
          <a:bodyPr anchor="t"/>
          <a:lstStyle/>
          <a:p>
            <a:r>
              <a:rPr lang="en-US" dirty="0">
                <a:solidFill>
                  <a:srgbClr val="1C55AA"/>
                </a:solidFill>
              </a:rPr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7" y="1273214"/>
            <a:ext cx="8692587" cy="5231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Macrolide Administration</a:t>
            </a:r>
          </a:p>
          <a:p>
            <a:r>
              <a:rPr lang="en-US" dirty="0"/>
              <a:t>If allocated to any of beta-lactam arms </a:t>
            </a:r>
            <a:r>
              <a:rPr lang="en-US" b="1" dirty="0"/>
              <a:t>must</a:t>
            </a:r>
            <a:r>
              <a:rPr lang="en-US" dirty="0"/>
              <a:t> also </a:t>
            </a:r>
            <a:r>
              <a:rPr lang="en-US" b="1" dirty="0"/>
              <a:t>receive a</a:t>
            </a:r>
            <a:r>
              <a:rPr lang="en-US" dirty="0"/>
              <a:t> </a:t>
            </a:r>
            <a:r>
              <a:rPr lang="en-US" b="1" dirty="0"/>
              <a:t>macrolide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Site's preferred macrolide</a:t>
            </a:r>
          </a:p>
          <a:p>
            <a:r>
              <a:rPr lang="en-US" dirty="0"/>
              <a:t>IV (at least initially) preferred over enteral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Azithromycin preferred over others. Erythromycin is permitted but excludes from macrolide domain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5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1261641"/>
            <a:ext cx="8731405" cy="5161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Macrolide preference</a:t>
            </a:r>
            <a:r>
              <a:rPr lang="en-US" dirty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IV azithromycin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IV clarithromycin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Enteral azithromycin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Enteral azithromycin or roxithromycin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IV or enteral erythromycin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BB16-E44B-5B4F-8E86-C1E718664FB1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171704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MAP-CAP PowerPoint Template.2016.potx" id="{A299D429-4CAF-4509-BF77-E8AFFA689241}" vid="{4AEA08AE-E22E-440B-9187-59303BA07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</TotalTime>
  <Words>543</Words>
  <Application>Microsoft Office PowerPoint</Application>
  <PresentationFormat>On-screen Show (4:3)</PresentationFormat>
  <Paragraphs>74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Office Theme</vt:lpstr>
      <vt:lpstr>PowerPoint Presentation</vt:lpstr>
      <vt:lpstr>Background: Antibiotic Domain </vt:lpstr>
      <vt:lpstr>Antibiotic Domain Interventions</vt:lpstr>
      <vt:lpstr>Eligibility</vt:lpstr>
      <vt:lpstr>Eligibility</vt:lpstr>
      <vt:lpstr>Interventions</vt:lpstr>
      <vt:lpstr>Recommended antibiotic dose and frequency</vt:lpstr>
      <vt:lpstr>Interventions</vt:lpstr>
      <vt:lpstr>PowerPoint Presentation</vt:lpstr>
      <vt:lpstr>PowerPoint Presentation</vt:lpstr>
      <vt:lpstr>PowerPoint Presentation</vt:lpstr>
      <vt:lpstr>PowerPoint Presentation</vt:lpstr>
      <vt:lpstr>End-point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Litton</dc:creator>
  <cp:lastModifiedBy>Cameron Green</cp:lastModifiedBy>
  <cp:revision>170</cp:revision>
  <cp:lastPrinted>2018-08-07T02:54:04Z</cp:lastPrinted>
  <dcterms:created xsi:type="dcterms:W3CDTF">2018-04-05T08:37:14Z</dcterms:created>
  <dcterms:modified xsi:type="dcterms:W3CDTF">2020-07-19T05:29:17Z</dcterms:modified>
</cp:coreProperties>
</file>