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63" r:id="rId4"/>
    <p:sldId id="356" r:id="rId5"/>
    <p:sldId id="364" r:id="rId6"/>
    <p:sldId id="361" r:id="rId7"/>
    <p:sldId id="362" r:id="rId8"/>
    <p:sldId id="367" r:id="rId9"/>
    <p:sldId id="357" r:id="rId10"/>
    <p:sldId id="358" r:id="rId11"/>
    <p:sldId id="359" r:id="rId12"/>
    <p:sldId id="365" r:id="rId13"/>
    <p:sldId id="366" r:id="rId14"/>
    <p:sldId id="360" r:id="rId15"/>
    <p:sldId id="297" r:id="rId16"/>
    <p:sldId id="368" r:id="rId17"/>
    <p:sldId id="285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Webb" initials="S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9E6"/>
    <a:srgbClr val="F1A397"/>
    <a:srgbClr val="1C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86395"/>
  </p:normalViewPr>
  <p:slideViewPr>
    <p:cSldViewPr snapToGrid="0">
      <p:cViewPr varScale="1">
        <p:scale>
          <a:sx n="95" d="100"/>
          <a:sy n="95" d="100"/>
        </p:scale>
        <p:origin x="19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A3B3-761B-41C3-9C5F-BD926DF4AF15}" type="datetimeFigureOut">
              <a:rPr lang="en-AU" smtClean="0"/>
              <a:t>11/11/2022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83E-F61B-435B-B04E-39B2B6D490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22C01-BA45-4DCF-AB7F-C05E8BA83D69}" type="datetimeFigureOut">
              <a:rPr lang="en-NZ" smtClean="0"/>
              <a:t>11/11/2022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992C-5A3C-49C9-B931-6276F60471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2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03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74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463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43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933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7241" y="1028143"/>
            <a:ext cx="8416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Randomized, Embedded, Multifactorial Adaptive Platform trial for Community-Acquired Pneumonia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241" y="2967135"/>
            <a:ext cx="8322907" cy="37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 userDrawn="1"/>
        </p:nvSpPr>
        <p:spPr>
          <a:xfrm>
            <a:off x="7585003" y="5318073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0FBFF-5964-4C0D-931F-E95D513E4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000"/>
            <a:ext cx="9144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0235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7211"/>
            <a:ext cx="7886700" cy="3909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214089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13911"/>
            <a:ext cx="3868340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5829"/>
            <a:ext cx="3868340" cy="3383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2123662"/>
            <a:ext cx="3887391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05829"/>
            <a:ext cx="3887391" cy="338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5934"/>
            <a:ext cx="7886700" cy="639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4373"/>
            <a:ext cx="7886700" cy="4072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61" y="1214090"/>
            <a:ext cx="7886700" cy="611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55AA"/>
            </a:gs>
            <a:gs pos="53000">
              <a:schemeClr val="accent5">
                <a:lumMod val="50000"/>
              </a:schemeClr>
            </a:gs>
            <a:gs pos="89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846E942-4E6D-47C2-8D0B-9904044A8DEE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D197515-B79F-48A7-A797-8ED944D3D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23E10-A6C8-C442-B08B-84D78A16EE8E}"/>
              </a:ext>
            </a:extLst>
          </p:cNvPr>
          <p:cNvSpPr txBox="1"/>
          <p:nvPr/>
        </p:nvSpPr>
        <p:spPr>
          <a:xfrm>
            <a:off x="278296" y="3429000"/>
            <a:ext cx="863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DC9E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Influenza Antiviral Domain</a:t>
            </a:r>
            <a:endParaRPr lang="en-US" sz="1600" b="1" dirty="0">
              <a:solidFill>
                <a:srgbClr val="EDC9E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0" y="1299627"/>
            <a:ext cx="8627485" cy="4801437"/>
          </a:xfrm>
        </p:spPr>
        <p:txBody>
          <a:bodyPr>
            <a:normAutofit/>
          </a:bodyPr>
          <a:lstStyle/>
          <a:p>
            <a:r>
              <a:rPr lang="en-US" sz="3600" dirty="0"/>
              <a:t>Prescribe a 5-day course of oseltamivir commencing immediately after randomization.</a:t>
            </a:r>
          </a:p>
          <a:p>
            <a:pPr lvl="1"/>
            <a:r>
              <a:rPr lang="en-US" sz="2400" dirty="0"/>
              <a:t>10 doses with BD administration</a:t>
            </a:r>
            <a:br>
              <a:rPr lang="en-US" sz="2400" dirty="0"/>
            </a:br>
            <a:endParaRPr lang="en-US" sz="2400" dirty="0"/>
          </a:p>
          <a:p>
            <a:r>
              <a:rPr lang="en-US" sz="3600" dirty="0"/>
              <a:t>Dosing of oseltamivir is determined by the treating clinician</a:t>
            </a:r>
          </a:p>
          <a:p>
            <a:pPr lvl="1"/>
            <a:r>
              <a:rPr lang="en-US" sz="2400" dirty="0"/>
              <a:t>The standard dose for adult patients is 75mg enterally BD</a:t>
            </a:r>
            <a:br>
              <a:rPr lang="en-US" sz="2400" dirty="0"/>
            </a:br>
            <a:endParaRPr lang="en-US" sz="2400" dirty="0"/>
          </a:p>
          <a:p>
            <a:r>
              <a:rPr lang="en-US" sz="3600" dirty="0"/>
              <a:t>Cease after 5 days or hospital discharge, whichever occurs first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-1" y="-28575"/>
            <a:ext cx="730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Five-day oseltamivir intervention</a:t>
            </a:r>
          </a:p>
        </p:txBody>
      </p:sp>
    </p:spTree>
    <p:extLst>
      <p:ext uri="{BB962C8B-B14F-4D97-AF65-F5344CB8AC3E}">
        <p14:creationId xmlns:p14="http://schemas.microsoft.com/office/powerpoint/2010/main" val="186304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261641"/>
            <a:ext cx="8495818" cy="5348709"/>
          </a:xfrm>
        </p:spPr>
        <p:txBody>
          <a:bodyPr>
            <a:normAutofit/>
          </a:bodyPr>
          <a:lstStyle/>
          <a:p>
            <a:r>
              <a:rPr lang="en-US" sz="3600" dirty="0"/>
              <a:t>Prescribe a 10-day course of oseltamivir commencing immediately after randomization.</a:t>
            </a:r>
          </a:p>
          <a:p>
            <a:pPr lvl="1"/>
            <a:r>
              <a:rPr lang="en-US" sz="2400" dirty="0"/>
              <a:t>20 doses with BD administration</a:t>
            </a:r>
            <a:br>
              <a:rPr lang="en-US" sz="2400" dirty="0"/>
            </a:br>
            <a:endParaRPr lang="en-US" sz="2400" dirty="0"/>
          </a:p>
          <a:p>
            <a:r>
              <a:rPr lang="en-US" sz="3600" dirty="0"/>
              <a:t>Dosing of oseltamivir is determined by the treating clinician</a:t>
            </a:r>
          </a:p>
          <a:p>
            <a:pPr lvl="1"/>
            <a:r>
              <a:rPr lang="en-US" sz="2400" dirty="0"/>
              <a:t>The standard dose for adult patients is 75mg enterally BD</a:t>
            </a:r>
            <a:br>
              <a:rPr lang="en-US" sz="2400" dirty="0"/>
            </a:br>
            <a:endParaRPr lang="en-US" sz="2400" dirty="0"/>
          </a:p>
          <a:p>
            <a:r>
              <a:rPr lang="en-US" sz="3600" dirty="0"/>
              <a:t>Cease after 10 days or hospital discharge, whichever occurs first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6736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Ten-day oseltamivir intervention</a:t>
            </a:r>
          </a:p>
        </p:txBody>
      </p:sp>
    </p:spTree>
    <p:extLst>
      <p:ext uri="{BB962C8B-B14F-4D97-AF65-F5344CB8AC3E}">
        <p14:creationId xmlns:p14="http://schemas.microsoft.com/office/powerpoint/2010/main" val="19810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261641"/>
            <a:ext cx="8495818" cy="5348709"/>
          </a:xfrm>
        </p:spPr>
        <p:txBody>
          <a:bodyPr>
            <a:normAutofit/>
          </a:bodyPr>
          <a:lstStyle/>
          <a:p>
            <a:r>
              <a:rPr lang="en-US" sz="3600" dirty="0"/>
              <a:t>Given on Day 1 &amp; 4</a:t>
            </a:r>
          </a:p>
          <a:p>
            <a:r>
              <a:rPr lang="en-US" sz="3600" dirty="0"/>
              <a:t>Can give an added dose on day 7 if the treating clinician feels it is clinically indicated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6736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Baloxavir</a:t>
            </a:r>
            <a:endParaRPr lang="en-US" sz="4400" dirty="0">
              <a:solidFill>
                <a:srgbClr val="1C55AA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648D8-A3BE-C25C-928A-816A8D5F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9" y="3429000"/>
            <a:ext cx="8680986" cy="15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1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6736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Baloxavir</a:t>
            </a:r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+ Oseltamivir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2585A-911F-C560-7CDB-B93E74B74147}"/>
              </a:ext>
            </a:extLst>
          </p:cNvPr>
          <p:cNvSpPr txBox="1"/>
          <p:nvPr/>
        </p:nvSpPr>
        <p:spPr>
          <a:xfrm>
            <a:off x="777797" y="2199567"/>
            <a:ext cx="6816183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Baloxavir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+ 5 days oseltamivir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Baloxavir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+ 10 days oseltamivir</a:t>
            </a:r>
          </a:p>
        </p:txBody>
      </p:sp>
    </p:spTree>
    <p:extLst>
      <p:ext uri="{BB962C8B-B14F-4D97-AF65-F5344CB8AC3E}">
        <p14:creationId xmlns:p14="http://schemas.microsoft.com/office/powerpoint/2010/main" val="41981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1273215"/>
            <a:ext cx="8634714" cy="5746710"/>
          </a:xfrm>
        </p:spPr>
        <p:txBody>
          <a:bodyPr>
            <a:normAutofit/>
          </a:bodyPr>
          <a:lstStyle/>
          <a:p>
            <a:r>
              <a:rPr lang="en-US" sz="3600" dirty="0"/>
              <a:t>In patients with test results pending, can randomize with ‘Delayed Reveal’ when test results are available.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-1" y="-28575"/>
            <a:ext cx="7906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Randomization with delayed reveal</a:t>
            </a:r>
          </a:p>
        </p:txBody>
      </p:sp>
    </p:spTree>
    <p:extLst>
      <p:ext uri="{BB962C8B-B14F-4D97-AF65-F5344CB8AC3E}">
        <p14:creationId xmlns:p14="http://schemas.microsoft.com/office/powerpoint/2010/main" val="251384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End-point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92088"/>
            <a:ext cx="8637104" cy="4909930"/>
          </a:xfrm>
        </p:spPr>
        <p:txBody>
          <a:bodyPr/>
          <a:lstStyle/>
          <a:p>
            <a:pPr marL="0" indent="0">
              <a:buNone/>
            </a:pPr>
            <a:r>
              <a:rPr lang="en-AU" sz="3600" u="sng" dirty="0"/>
              <a:t>Primary endpoint</a:t>
            </a:r>
          </a:p>
          <a:p>
            <a:r>
              <a:rPr lang="en-AU" sz="3600" dirty="0"/>
              <a:t>As defined in the Core Protocol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0865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Drugs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92088"/>
            <a:ext cx="8637104" cy="4909930"/>
          </a:xfrm>
        </p:spPr>
        <p:txBody>
          <a:bodyPr/>
          <a:lstStyle/>
          <a:p>
            <a:r>
              <a:rPr lang="en-AU" sz="3600" dirty="0"/>
              <a:t>Can use hospital stock of oseltamivir</a:t>
            </a:r>
          </a:p>
          <a:p>
            <a:r>
              <a:rPr lang="en-AU" sz="3600" dirty="0"/>
              <a:t>Baloxavir to be supplied (supply agreements pending from Roche), or can use hospital stock, if available</a:t>
            </a:r>
          </a:p>
        </p:txBody>
      </p:sp>
    </p:spTree>
    <p:extLst>
      <p:ext uri="{BB962C8B-B14F-4D97-AF65-F5344CB8AC3E}">
        <p14:creationId xmlns:p14="http://schemas.microsoft.com/office/powerpoint/2010/main" val="161120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128"/>
            <a:ext cx="7886700" cy="787155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C55AA"/>
                </a:solidFill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1183087"/>
            <a:ext cx="5256584" cy="43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68223"/>
            <a:ext cx="751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andomized,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E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mbedded, </a:t>
            </a:r>
            <a:r>
              <a:rPr lang="en-AU" sz="2400" u="sng" dirty="0">
                <a:solidFill>
                  <a:srgbClr val="FFFFFF"/>
                </a:solidFill>
                <a:cs typeface="Arial" charset="0"/>
              </a:rPr>
              <a:t>M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ultifactorial,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daptive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latform</a:t>
            </a:r>
          </a:p>
          <a:p>
            <a:pPr algn="ctr"/>
            <a:r>
              <a:rPr lang="en-AU" sz="2400" dirty="0">
                <a:solidFill>
                  <a:srgbClr val="FFFFFF"/>
                </a:solidFill>
                <a:cs typeface="Arial" charset="0"/>
              </a:rPr>
              <a:t>For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C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ommunity-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cquired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neumonia</a:t>
            </a:r>
          </a:p>
        </p:txBody>
      </p:sp>
    </p:spTree>
    <p:extLst>
      <p:ext uri="{BB962C8B-B14F-4D97-AF65-F5344CB8AC3E}">
        <p14:creationId xmlns:p14="http://schemas.microsoft.com/office/powerpoint/2010/main" val="22527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4909930"/>
          </a:xfrm>
        </p:spPr>
        <p:txBody>
          <a:bodyPr/>
          <a:lstStyle/>
          <a:p>
            <a:r>
              <a:rPr lang="en-NZ" sz="3600" dirty="0"/>
              <a:t>Seasonal influenza is estimated to cause approximately 300,000 to 650,000 deaths worldwide annually</a:t>
            </a:r>
          </a:p>
          <a:p>
            <a:r>
              <a:rPr lang="en-NZ" sz="3600" dirty="0"/>
              <a:t>Currently, recommended antiviral agents for influenza (</a:t>
            </a:r>
            <a:r>
              <a:rPr lang="en-NZ" sz="3600" b="1" dirty="0"/>
              <a:t>oseltamivir</a:t>
            </a:r>
            <a:r>
              <a:rPr lang="en-NZ" sz="3600" dirty="0"/>
              <a:t>) have not been studied in placebo controlled randomised trials to demonstrate survival benefit in hospitalized patients with influenza</a:t>
            </a:r>
          </a:p>
          <a:p>
            <a:r>
              <a:rPr lang="en-NZ" sz="3600" dirty="0"/>
              <a:t>Widely used in clinical practice </a:t>
            </a:r>
          </a:p>
        </p:txBody>
      </p:sp>
    </p:spTree>
    <p:extLst>
      <p:ext uri="{BB962C8B-B14F-4D97-AF65-F5344CB8AC3E}">
        <p14:creationId xmlns:p14="http://schemas.microsoft.com/office/powerpoint/2010/main" val="30928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4909930"/>
          </a:xfrm>
        </p:spPr>
        <p:txBody>
          <a:bodyPr/>
          <a:lstStyle/>
          <a:p>
            <a:r>
              <a:rPr lang="en-NZ" sz="3600" b="1" dirty="0" err="1"/>
              <a:t>Baloxavir</a:t>
            </a:r>
            <a:r>
              <a:rPr lang="en-NZ" sz="3600" dirty="0"/>
              <a:t> is a newly approved antiviral with evidence of benefit in outpatients on time-to-symptom resolution, but no evidence of benefit in inpatients</a:t>
            </a:r>
          </a:p>
          <a:p>
            <a:r>
              <a:rPr lang="en-NZ" sz="3600" dirty="0"/>
              <a:t>Whether it has value by itself, or in combination with oseltamivir, in inpatients is an open question </a:t>
            </a:r>
          </a:p>
        </p:txBody>
      </p:sp>
    </p:spTree>
    <p:extLst>
      <p:ext uri="{BB962C8B-B14F-4D97-AF65-F5344CB8AC3E}">
        <p14:creationId xmlns:p14="http://schemas.microsoft.com/office/powerpoint/2010/main" val="340362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67" y="1447172"/>
            <a:ext cx="8091604" cy="5306261"/>
          </a:xfrm>
        </p:spPr>
        <p:txBody>
          <a:bodyPr>
            <a:normAutofit/>
          </a:bodyPr>
          <a:lstStyle/>
          <a:p>
            <a:r>
              <a:rPr lang="en-US" dirty="0"/>
              <a:t>No antiviral agents active against influenza</a:t>
            </a:r>
          </a:p>
          <a:p>
            <a:r>
              <a:rPr lang="en-US" b="1" dirty="0"/>
              <a:t>5-days of oseltamivir*</a:t>
            </a:r>
          </a:p>
          <a:p>
            <a:r>
              <a:rPr lang="en-US" dirty="0"/>
              <a:t>10-days of oseltamivir</a:t>
            </a:r>
          </a:p>
          <a:p>
            <a:r>
              <a:rPr lang="en-US" dirty="0" err="1"/>
              <a:t>Baloxavir</a:t>
            </a:r>
            <a:endParaRPr lang="en-US" dirty="0"/>
          </a:p>
          <a:p>
            <a:r>
              <a:rPr lang="en-US" dirty="0" err="1"/>
              <a:t>Baloxavir</a:t>
            </a:r>
            <a:r>
              <a:rPr lang="en-US" dirty="0"/>
              <a:t> + 5 days oseltamivir</a:t>
            </a:r>
          </a:p>
          <a:p>
            <a:r>
              <a:rPr lang="en-US" dirty="0" err="1"/>
              <a:t>Baloxavir</a:t>
            </a:r>
            <a:r>
              <a:rPr lang="en-US" dirty="0"/>
              <a:t> + 10 days oseltamivir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7384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Influenza Antiviral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6388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67" y="1808913"/>
            <a:ext cx="8091604" cy="5306261"/>
          </a:xfrm>
        </p:spPr>
        <p:txBody>
          <a:bodyPr>
            <a:normAutofit/>
          </a:bodyPr>
          <a:lstStyle/>
          <a:p>
            <a:r>
              <a:rPr lang="en-US" b="1" dirty="0"/>
              <a:t>5-days of oseltamivir</a:t>
            </a:r>
          </a:p>
          <a:p>
            <a:endParaRPr lang="en-US" b="1" dirty="0"/>
          </a:p>
          <a:p>
            <a:r>
              <a:rPr lang="en-US" dirty="0"/>
              <a:t>For continuity across regions, important for all sites to participate in this intervention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7384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Influenza Antiviral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12869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273216"/>
            <a:ext cx="8530542" cy="538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Inclusion Criteria</a:t>
            </a:r>
          </a:p>
          <a:p>
            <a:r>
              <a:rPr lang="en-US" dirty="0"/>
              <a:t>Influenza infection is confirmed by microbiological testing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/>
              <a:t>this has been changed from the previous version to more explicitly target patients with influenza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7384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40164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273216"/>
            <a:ext cx="8530542" cy="5382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Exclusion Criteria</a:t>
            </a:r>
          </a:p>
          <a:p>
            <a:r>
              <a:rPr lang="en-US" dirty="0"/>
              <a:t>Moderate state: More than 96 hours since hospital admission</a:t>
            </a:r>
          </a:p>
          <a:p>
            <a:r>
              <a:rPr lang="en-US" dirty="0"/>
              <a:t>Severe: More than 48 hours since ICU admission</a:t>
            </a:r>
          </a:p>
          <a:p>
            <a:r>
              <a:rPr lang="en-US" dirty="0"/>
              <a:t>Already received 2 doses of oseltamivir or a dose of baloxavir</a:t>
            </a:r>
          </a:p>
          <a:p>
            <a:r>
              <a:rPr lang="en-US" dirty="0"/>
              <a:t>Clinician does not feel best interests in participating</a:t>
            </a:r>
          </a:p>
          <a:p>
            <a:r>
              <a:rPr lang="en-US" dirty="0"/>
              <a:t>Known hypersensitivity to agents</a:t>
            </a:r>
          </a:p>
          <a:p>
            <a:r>
              <a:rPr lang="en-US" dirty="0"/>
              <a:t>Pregnancy (baloxavir interventions only)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7384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33408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67" y="1808913"/>
            <a:ext cx="8091604" cy="5306261"/>
          </a:xfrm>
        </p:spPr>
        <p:txBody>
          <a:bodyPr>
            <a:normAutofit/>
          </a:bodyPr>
          <a:lstStyle/>
          <a:p>
            <a:r>
              <a:rPr lang="en-US" dirty="0"/>
              <a:t>No antiviral agents active against influenza</a:t>
            </a:r>
          </a:p>
          <a:p>
            <a:r>
              <a:rPr lang="en-US" b="1" dirty="0"/>
              <a:t>5-days of oseltamivir*</a:t>
            </a:r>
          </a:p>
          <a:p>
            <a:r>
              <a:rPr lang="en-US" dirty="0"/>
              <a:t>10-days of oseltamivir</a:t>
            </a:r>
          </a:p>
          <a:p>
            <a:r>
              <a:rPr lang="en-US" dirty="0" err="1"/>
              <a:t>Baloxavir</a:t>
            </a:r>
            <a:endParaRPr lang="en-US" dirty="0"/>
          </a:p>
          <a:p>
            <a:r>
              <a:rPr lang="en-US" dirty="0" err="1"/>
              <a:t>Baloxavir</a:t>
            </a:r>
            <a:r>
              <a:rPr lang="en-US" dirty="0"/>
              <a:t> + 5 days oseltamivir</a:t>
            </a:r>
          </a:p>
          <a:p>
            <a:r>
              <a:rPr lang="en-US" dirty="0" err="1"/>
              <a:t>Baloxavir</a:t>
            </a:r>
            <a:r>
              <a:rPr lang="en-US" dirty="0"/>
              <a:t> + 10 days oseltamivir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7384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Influenza Antiviral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72556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67" y="1284791"/>
            <a:ext cx="8091604" cy="5325560"/>
          </a:xfrm>
        </p:spPr>
        <p:txBody>
          <a:bodyPr>
            <a:normAutofit/>
          </a:bodyPr>
          <a:lstStyle/>
          <a:p>
            <a:r>
              <a:rPr lang="en-US" sz="3600" dirty="0"/>
              <a:t>Do not prescribe any antiviral active against influenza, including oseltamivir</a:t>
            </a:r>
          </a:p>
          <a:p>
            <a:r>
              <a:rPr lang="en-US" sz="3600" dirty="0"/>
              <a:t>Withholding of antiviral agents is to continue until the end of study day 28 or hospital discharge, whichever occurs first</a:t>
            </a:r>
          </a:p>
          <a:p>
            <a:r>
              <a:rPr lang="en-US" sz="3600" dirty="0"/>
              <a:t>Administration of antiviral agents by ward staff after ICU discharge will not be considered a protocol deviation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 antiviral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399504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MAP-CAP PowerPoint Template.2016.potx" id="{A299D429-4CAF-4509-BF77-E8AFFA689241}" vid="{4AEA08AE-E22E-440B-9187-59303BA07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</TotalTime>
  <Words>513</Words>
  <Application>Microsoft Office PowerPoint</Application>
  <PresentationFormat>On-screen Show (4:3)</PresentationFormat>
  <Paragraphs>77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Office Theme</vt:lpstr>
      <vt:lpstr>PowerPoint Presentation</vt:lpstr>
      <vt:lpstr>Background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End-point</vt:lpstr>
      <vt:lpstr>Drugs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Litton</dc:creator>
  <cp:lastModifiedBy>Cameron Green</cp:lastModifiedBy>
  <cp:revision>177</cp:revision>
  <cp:lastPrinted>2018-08-07T02:54:04Z</cp:lastPrinted>
  <dcterms:created xsi:type="dcterms:W3CDTF">2018-04-05T08:37:14Z</dcterms:created>
  <dcterms:modified xsi:type="dcterms:W3CDTF">2022-11-11T05:54:14Z</dcterms:modified>
</cp:coreProperties>
</file>