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57" r:id="rId4"/>
    <p:sldId id="360" r:id="rId5"/>
    <p:sldId id="356" r:id="rId6"/>
    <p:sldId id="358" r:id="rId7"/>
    <p:sldId id="350" r:id="rId8"/>
    <p:sldId id="280" r:id="rId9"/>
    <p:sldId id="351" r:id="rId10"/>
    <p:sldId id="355" r:id="rId11"/>
    <p:sldId id="359" r:id="rId12"/>
    <p:sldId id="297" r:id="rId13"/>
    <p:sldId id="285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Webb" initials="S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9E6"/>
    <a:srgbClr val="F1A397"/>
    <a:srgbClr val="1C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6395"/>
  </p:normalViewPr>
  <p:slideViewPr>
    <p:cSldViewPr snapToGrid="0">
      <p:cViewPr varScale="1">
        <p:scale>
          <a:sx n="95" d="100"/>
          <a:sy n="95" d="100"/>
        </p:scale>
        <p:origin x="19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A3B3-761B-41C3-9C5F-BD926DF4AF15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83E-F61B-435B-B04E-39B2B6D490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22C01-BA45-4DCF-AB7F-C05E8BA83D69}" type="datetimeFigureOut">
              <a:rPr lang="en-NZ" smtClean="0"/>
              <a:t>24/11/2022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992C-5A3C-49C9-B931-6276F60471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2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7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966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589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09404-E155-BF47-92BF-EE833D76C1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1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992C-5A3C-49C9-B931-6276F60471A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43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7241" y="1028143"/>
            <a:ext cx="841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Randomized, Embedded, Multifactorial Adaptive Platform trial for Community-Acquired Pneumonia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41" y="2967135"/>
            <a:ext cx="8322907" cy="37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 userDrawn="1"/>
        </p:nvSpPr>
        <p:spPr>
          <a:xfrm>
            <a:off x="8123388" y="5642787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1C47C-30BD-462F-8E67-B667C7B10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714"/>
            <a:ext cx="9144000" cy="7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0235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7211"/>
            <a:ext cx="7886700" cy="3909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214089"/>
            <a:ext cx="7886700" cy="7871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13911"/>
            <a:ext cx="3868340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5829"/>
            <a:ext cx="3868340" cy="3383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123662"/>
            <a:ext cx="3887391" cy="5038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5829"/>
            <a:ext cx="3887391" cy="33838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5934"/>
            <a:ext cx="7886700" cy="639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4373"/>
            <a:ext cx="7886700" cy="4072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61" y="1214090"/>
            <a:ext cx="7886700" cy="611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E942-4E6D-47C2-8D0B-9904044A8DE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7515-B79F-48A7-A797-8ED944D3DE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4000" cy="83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498021" y="415828"/>
            <a:ext cx="789603" cy="84785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6" y="956"/>
            <a:ext cx="1178453" cy="8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C55AA"/>
            </a:gs>
            <a:gs pos="53000">
              <a:schemeClr val="accent5">
                <a:lumMod val="50000"/>
              </a:schemeClr>
            </a:gs>
            <a:gs pos="89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846E942-4E6D-47C2-8D0B-9904044A8DEE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D197515-B79F-48A7-A797-8ED944D3DE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23E10-A6C8-C442-B08B-84D78A16EE8E}"/>
              </a:ext>
            </a:extLst>
          </p:cNvPr>
          <p:cNvSpPr txBox="1"/>
          <p:nvPr/>
        </p:nvSpPr>
        <p:spPr>
          <a:xfrm>
            <a:off x="278296" y="3429000"/>
            <a:ext cx="86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DC9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Corticosteroid Domain</a:t>
            </a:r>
            <a:endParaRPr lang="en-US" sz="1600" b="1" dirty="0">
              <a:solidFill>
                <a:srgbClr val="EDC9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288052"/>
            <a:ext cx="8657864" cy="5306261"/>
          </a:xfrm>
        </p:spPr>
        <p:txBody>
          <a:bodyPr>
            <a:normAutofit fontScale="77500" lnSpcReduction="20000"/>
          </a:bodyPr>
          <a:lstStyle/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Commence hydrocortisone IV 50 mg 6 hourly when patient is in septic shock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Septic shock defined as:</a:t>
            </a:r>
          </a:p>
          <a:p>
            <a:pPr marL="685800" lvl="2">
              <a:lnSpc>
                <a:spcPct val="120000"/>
              </a:lnSpc>
              <a:spcBef>
                <a:spcPts val="1600"/>
              </a:spcBef>
            </a:pPr>
            <a:r>
              <a:rPr lang="en-US" dirty="0">
                <a:solidFill>
                  <a:schemeClr val="bg1"/>
                </a:solidFill>
              </a:rPr>
              <a:t>Administration of any vasopressor by continuous infusion </a:t>
            </a:r>
          </a:p>
          <a:p>
            <a:pPr marL="685800" lvl="2">
              <a:lnSpc>
                <a:spcPct val="120000"/>
              </a:lnSpc>
              <a:spcBef>
                <a:spcPts val="1600"/>
              </a:spcBef>
            </a:pPr>
            <a:r>
              <a:rPr lang="en-US" dirty="0">
                <a:solidFill>
                  <a:schemeClr val="bg1"/>
                </a:solidFill>
              </a:rPr>
              <a:t>The treating clinician believes the vasopressor requirement is due to the CAP and not another reason (e.g. hypovolaemia, sedation, mechanical ventilation)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If septic shock is present at time of enrolment commence immediately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Cease once clinician believes septic shock is resolved. </a:t>
            </a:r>
          </a:p>
          <a:p>
            <a:pPr marL="685800" lvl="2">
              <a:lnSpc>
                <a:spcPct val="120000"/>
              </a:lnSpc>
              <a:spcBef>
                <a:spcPts val="1600"/>
              </a:spcBef>
            </a:pPr>
            <a:r>
              <a:rPr lang="en-US" dirty="0">
                <a:solidFill>
                  <a:schemeClr val="bg1"/>
                </a:solidFill>
              </a:rPr>
              <a:t>Note that septic shock is always considered to be resolved when vasopressors have not been administered via infusion in the preceding 24 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710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Shock-dependent hydrocortisone</a:t>
            </a:r>
          </a:p>
        </p:txBody>
      </p:sp>
    </p:spTree>
    <p:extLst>
      <p:ext uri="{BB962C8B-B14F-4D97-AF65-F5344CB8AC3E}">
        <p14:creationId xmlns:p14="http://schemas.microsoft.com/office/powerpoint/2010/main" val="366087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561171"/>
            <a:ext cx="8091604" cy="4615792"/>
          </a:xfrm>
        </p:spPr>
        <p:txBody>
          <a:bodyPr>
            <a:normAutofit fontScale="85000" lnSpcReduction="10000"/>
          </a:bodyPr>
          <a:lstStyle/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Prescribe dexamethasone (IV or enteral) 6mg daily for 10 days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Commence immediately after randomisation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In pregnancy, dexamethasone should be replaced by oral prednisolone 40mg once daily, or IV hydrocortisone 50mg 6 hourly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In children, administer dexamethasone 0.15 mg/kg (max 6mg/day)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Cease after 10 days or hospital discharge, whichever occurs first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sz="2800" dirty="0"/>
              <a:t>If patient develops septic shock, a switch from dexamethasone to hydrocortisone is permitted.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Fixed-dose dexamethasone</a:t>
            </a:r>
          </a:p>
        </p:txBody>
      </p:sp>
    </p:spTree>
    <p:extLst>
      <p:ext uri="{BB962C8B-B14F-4D97-AF65-F5344CB8AC3E}">
        <p14:creationId xmlns:p14="http://schemas.microsoft.com/office/powerpoint/2010/main" val="329637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End-point</a:t>
            </a:r>
            <a:endParaRPr lang="en-US" sz="2800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92088"/>
            <a:ext cx="8637104" cy="4909930"/>
          </a:xfrm>
        </p:spPr>
        <p:txBody>
          <a:bodyPr/>
          <a:lstStyle/>
          <a:p>
            <a:pPr marL="0" indent="0">
              <a:buNone/>
            </a:pPr>
            <a:r>
              <a:rPr lang="en-AU" sz="3600" u="sng" dirty="0"/>
              <a:t>Primary endpoint</a:t>
            </a:r>
          </a:p>
          <a:p>
            <a:r>
              <a:rPr lang="en-AU" sz="3600" dirty="0"/>
              <a:t>REMAP-CAP primary endpoint, as defined in Core Protocol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0865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128"/>
            <a:ext cx="7886700" cy="787155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1C55AA"/>
                </a:solidFill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83087"/>
            <a:ext cx="5256584" cy="43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68223"/>
            <a:ext cx="751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andomized,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E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mbedded, </a:t>
            </a:r>
            <a:r>
              <a:rPr lang="en-AU" sz="2400" u="sng" dirty="0">
                <a:solidFill>
                  <a:srgbClr val="FFFFFF"/>
                </a:solidFill>
                <a:cs typeface="Arial" charset="0"/>
              </a:rPr>
              <a:t>M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ultifactorial,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daptive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latform</a:t>
            </a:r>
          </a:p>
          <a:p>
            <a:pPr algn="ctr"/>
            <a:r>
              <a:rPr lang="en-AU" sz="2400" dirty="0">
                <a:solidFill>
                  <a:srgbClr val="FFFFFF"/>
                </a:solidFill>
                <a:cs typeface="Arial" charset="0"/>
              </a:rPr>
              <a:t>For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C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ommunity-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cquired </a:t>
            </a:r>
            <a:r>
              <a:rPr lang="en-AU" sz="2400" b="1" u="sng" dirty="0">
                <a:solidFill>
                  <a:srgbClr val="FFFFFF"/>
                </a:solidFill>
                <a:cs typeface="Arial" charset="0"/>
              </a:rPr>
              <a:t>P</a:t>
            </a:r>
            <a:r>
              <a:rPr lang="en-AU" sz="2400" dirty="0">
                <a:solidFill>
                  <a:srgbClr val="FFFFFF"/>
                </a:solidFill>
                <a:cs typeface="Arial" charset="0"/>
              </a:rPr>
              <a:t>neumonia</a:t>
            </a:r>
          </a:p>
        </p:txBody>
      </p:sp>
    </p:spTree>
    <p:extLst>
      <p:ext uri="{BB962C8B-B14F-4D97-AF65-F5344CB8AC3E}">
        <p14:creationId xmlns:p14="http://schemas.microsoft.com/office/powerpoint/2010/main" val="22527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Background: </a:t>
            </a:r>
            <a:r>
              <a:rPr lang="en-AU" dirty="0">
                <a:solidFill>
                  <a:srgbClr val="1C55AA"/>
                </a:solidFill>
              </a:rPr>
              <a:t>Corticosteroids</a:t>
            </a:r>
            <a:endParaRPr lang="en-US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5429286"/>
          </a:xfrm>
        </p:spPr>
        <p:txBody>
          <a:bodyPr/>
          <a:lstStyle/>
          <a:p>
            <a:r>
              <a:rPr lang="en-NZ" sz="3200" dirty="0"/>
              <a:t>There is significant uncertainty regarding the use of corticosteroids in patients with severe CAP (other than CAP caused by COVID-19) requiring hospital admission</a:t>
            </a:r>
          </a:p>
          <a:p>
            <a:r>
              <a:rPr lang="en-NZ" sz="3200" dirty="0"/>
              <a:t>Several RCTs and meta-analyses have suggested benefit of treatment with corticosteroids, however existing evidence is not definitive and corticosteroids have a range of potentially adverse effects</a:t>
            </a:r>
          </a:p>
          <a:p>
            <a:r>
              <a:rPr lang="en-NZ" sz="3200" dirty="0"/>
              <a:t>Potential benefit appears to be more likely for patients who are severely ill</a:t>
            </a:r>
          </a:p>
        </p:txBody>
      </p:sp>
    </p:spTree>
    <p:extLst>
      <p:ext uri="{BB962C8B-B14F-4D97-AF65-F5344CB8AC3E}">
        <p14:creationId xmlns:p14="http://schemas.microsoft.com/office/powerpoint/2010/main" val="30928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US" dirty="0">
                <a:solidFill>
                  <a:srgbClr val="1C55AA"/>
                </a:solidFill>
              </a:rPr>
              <a:t>Background: </a:t>
            </a:r>
            <a:r>
              <a:rPr lang="en-AU" dirty="0">
                <a:solidFill>
                  <a:srgbClr val="1C55AA"/>
                </a:solidFill>
              </a:rPr>
              <a:t>Corticosteroids</a:t>
            </a:r>
            <a:endParaRPr lang="en-US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5429286"/>
          </a:xfrm>
        </p:spPr>
        <p:txBody>
          <a:bodyPr/>
          <a:lstStyle/>
          <a:p>
            <a:r>
              <a:rPr lang="en-NZ" sz="3200" dirty="0"/>
              <a:t>Uncertainty about the use of corticosteroids in:</a:t>
            </a:r>
          </a:p>
          <a:p>
            <a:pPr lvl="1"/>
            <a:r>
              <a:rPr lang="en-NZ" sz="2400" dirty="0"/>
              <a:t>Patients with CAP due to influenza</a:t>
            </a:r>
          </a:p>
          <a:p>
            <a:pPr lvl="1"/>
            <a:r>
              <a:rPr lang="en-NZ" sz="2400" dirty="0"/>
              <a:t>Patients with septic shock vs those without septic shock</a:t>
            </a:r>
          </a:p>
          <a:p>
            <a:pPr lvl="1"/>
            <a:r>
              <a:rPr lang="en-NZ" sz="2400" dirty="0"/>
              <a:t>Patients with ARDS vs no ARDS.</a:t>
            </a:r>
          </a:p>
        </p:txBody>
      </p:sp>
    </p:spTree>
    <p:extLst>
      <p:ext uri="{BB962C8B-B14F-4D97-AF65-F5344CB8AC3E}">
        <p14:creationId xmlns:p14="http://schemas.microsoft.com/office/powerpoint/2010/main" val="159740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1EE-0D34-8342-ADA1-1928D1D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750"/>
            <a:ext cx="7886700" cy="787155"/>
          </a:xfrm>
        </p:spPr>
        <p:txBody>
          <a:bodyPr/>
          <a:lstStyle/>
          <a:p>
            <a:r>
              <a:rPr lang="en-AU" dirty="0">
                <a:solidFill>
                  <a:srgbClr val="1C55AA"/>
                </a:solidFill>
              </a:rPr>
              <a:t>Changes to Corticosteroid Domain</a:t>
            </a:r>
            <a:endParaRPr lang="en-US" dirty="0">
              <a:solidFill>
                <a:srgbClr val="1C55A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3AB-2AC0-8E46-8F4C-0B1085B3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858"/>
            <a:ext cx="8587409" cy="5429286"/>
          </a:xfrm>
        </p:spPr>
        <p:txBody>
          <a:bodyPr/>
          <a:lstStyle/>
          <a:p>
            <a:pPr marL="0" indent="0">
              <a:buNone/>
            </a:pPr>
            <a:r>
              <a:rPr lang="en-NZ" sz="3200" dirty="0"/>
              <a:t>Major changes to the Corticosteroid Domain in V5: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3200" dirty="0"/>
              <a:t>Addition of new intervention, fixed course dexamethasone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3200" dirty="0"/>
              <a:t>Domain now available in Moderate State (i.e. patients who are not receiving organ failure support in an ICU)</a:t>
            </a:r>
          </a:p>
          <a:p>
            <a:pPr lvl="1"/>
            <a:r>
              <a:rPr lang="en-NZ" sz="2400" dirty="0"/>
              <a:t>Only where updated Core Protocol has been approved.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3200" dirty="0"/>
              <a:t>Domain now available to children aged ≥ 28 days</a:t>
            </a:r>
          </a:p>
          <a:p>
            <a:pPr lvl="1"/>
            <a:r>
              <a:rPr lang="en-NZ" sz="2400" dirty="0"/>
              <a:t>Only where updated Core Protocol has been approved.</a:t>
            </a:r>
          </a:p>
          <a:p>
            <a:pPr marL="457200" indent="-457200">
              <a:buFont typeface="+mj-lt"/>
              <a:buAutoNum type="arabicPeriod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17859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4" y="1273215"/>
            <a:ext cx="8614204" cy="534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Inclusion Criteria:</a:t>
            </a:r>
          </a:p>
          <a:p>
            <a:r>
              <a:rPr lang="en-US" dirty="0"/>
              <a:t>Aged ≥28 days old</a:t>
            </a:r>
          </a:p>
          <a:p>
            <a:r>
              <a:rPr lang="en-US" dirty="0"/>
              <a:t>If in the Moderate State, receiving some form of supplemental oxygen</a:t>
            </a:r>
          </a:p>
          <a:p>
            <a:pPr lvl="1"/>
            <a:r>
              <a:rPr lang="en-US" dirty="0"/>
              <a:t>Simple facemask, low- or high-flow oxygen, or non-invasive ventilation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F440-EE58-5A45-A6E9-CC103C6F8B9F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951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4" y="1273215"/>
            <a:ext cx="8614204" cy="5347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Exclusion Criteria:</a:t>
            </a:r>
          </a:p>
          <a:p>
            <a:r>
              <a:rPr lang="en-US" dirty="0"/>
              <a:t>Known hypersensitivity to any corticosteroid</a:t>
            </a:r>
          </a:p>
          <a:p>
            <a:r>
              <a:rPr lang="en-US" dirty="0"/>
              <a:t>Intention to prescribe systemic corticosteroids for a reason that is unrelated to the current episode of CAP (or direct complications of CAP)</a:t>
            </a:r>
          </a:p>
          <a:p>
            <a:r>
              <a:rPr lang="en-US" dirty="0"/>
              <a:t>More than 24h have elapsed since ICU admission (if in the Severe State)</a:t>
            </a:r>
          </a:p>
          <a:p>
            <a:r>
              <a:rPr lang="en-US" dirty="0"/>
              <a:t>The treating clinician believes that participation in this domain is not in the best interests of the patient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F440-EE58-5A45-A6E9-CC103C6F8B9F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158338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4" y="1632491"/>
            <a:ext cx="8614204" cy="46376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corticosteroids</a:t>
            </a:r>
            <a:br>
              <a:rPr lang="en-US" dirty="0"/>
            </a:br>
            <a:r>
              <a:rPr lang="en-US" sz="2400" dirty="0"/>
              <a:t> </a:t>
            </a:r>
            <a:endParaRPr lang="en-US" dirty="0"/>
          </a:p>
          <a:p>
            <a:r>
              <a:rPr lang="en-US" dirty="0"/>
              <a:t>Fixed duration hydrocortisone </a:t>
            </a:r>
            <a:br>
              <a:rPr lang="en-US" dirty="0"/>
            </a:br>
            <a:r>
              <a:rPr lang="en-US" sz="2400" dirty="0"/>
              <a:t>(IV hydrocortisone, 50 mg 6 hourly for 7 days)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Shock-dependent hydrocortisone</a:t>
            </a:r>
          </a:p>
          <a:p>
            <a:pPr marL="266700" indent="0">
              <a:buNone/>
            </a:pPr>
            <a:r>
              <a:rPr lang="en-US" sz="2400" dirty="0"/>
              <a:t>(IV hydrocortisone, 50 milligrams every 6 hours </a:t>
            </a:r>
            <a:r>
              <a:rPr lang="en-AU" sz="2400" dirty="0"/>
              <a:t>while patient is in shock)</a:t>
            </a:r>
            <a:br>
              <a:rPr lang="en-AU" sz="2400" dirty="0"/>
            </a:br>
            <a:endParaRPr lang="en-AU" sz="2400" dirty="0"/>
          </a:p>
          <a:p>
            <a:r>
              <a:rPr lang="en-US" dirty="0"/>
              <a:t>Fixed duration dexamethasone</a:t>
            </a:r>
            <a:br>
              <a:rPr lang="en-US" dirty="0"/>
            </a:br>
            <a:r>
              <a:rPr lang="en-US" sz="2400" dirty="0"/>
              <a:t>(IV or enteral dexamethasone 6mg daily for 10 days)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F440-EE58-5A45-A6E9-CC103C6F8B9F}"/>
              </a:ext>
            </a:extLst>
          </p:cNvPr>
          <p:cNvSpPr txBox="1"/>
          <p:nvPr/>
        </p:nvSpPr>
        <p:spPr>
          <a:xfrm>
            <a:off x="-1" y="-28575"/>
            <a:ext cx="7639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Corticosteroid Domain Interventions</a:t>
            </a:r>
          </a:p>
        </p:txBody>
      </p:sp>
    </p:spTree>
    <p:extLst>
      <p:ext uri="{BB962C8B-B14F-4D97-AF65-F5344CB8AC3E}">
        <p14:creationId xmlns:p14="http://schemas.microsoft.com/office/powerpoint/2010/main" val="62303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273215"/>
            <a:ext cx="8588415" cy="4765997"/>
          </a:xfrm>
        </p:spPr>
        <p:txBody>
          <a:bodyPr>
            <a:noAutofit/>
          </a:bodyPr>
          <a:lstStyle/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Do not prescribe any systemic corticosteroid, including hydrocortisone or dexamethasone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Withholding of corticosteroids is to continue until day 28 or hospital discharge (whichever occurs first)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Administration of systemic corticosteroids for the treatment of new illnesses that develop in the course of a patient’s ICU stay (i.e. not resulting from CAP or its direct complications) is permitted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endParaRPr lang="en-US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93EC3-9F69-0043-9A3E-C90DB8F85540}"/>
              </a:ext>
            </a:extLst>
          </p:cNvPr>
          <p:cNvSpPr txBox="1"/>
          <p:nvPr/>
        </p:nvSpPr>
        <p:spPr>
          <a:xfrm>
            <a:off x="-1" y="-28575"/>
            <a:ext cx="638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corticosteroid intervention</a:t>
            </a:r>
          </a:p>
        </p:txBody>
      </p:sp>
    </p:spTree>
    <p:extLst>
      <p:ext uri="{BB962C8B-B14F-4D97-AF65-F5344CB8AC3E}">
        <p14:creationId xmlns:p14="http://schemas.microsoft.com/office/powerpoint/2010/main" val="320023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E0AE-59DC-A94F-A95F-22BC9D6E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561171"/>
            <a:ext cx="8091604" cy="4615792"/>
          </a:xfrm>
        </p:spPr>
        <p:txBody>
          <a:bodyPr>
            <a:normAutofit fontScale="92500" lnSpcReduction="20000"/>
          </a:bodyPr>
          <a:lstStyle/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Prescribe hydrocortisone IV 50 mg 6 hourly for 7 days</a:t>
            </a:r>
          </a:p>
          <a:p>
            <a:pPr marL="685800" lvl="2">
              <a:lnSpc>
                <a:spcPct val="120000"/>
              </a:lnSpc>
              <a:spcBef>
                <a:spcPts val="1600"/>
              </a:spcBef>
            </a:pPr>
            <a:r>
              <a:rPr lang="en-US" dirty="0">
                <a:solidFill>
                  <a:schemeClr val="bg1"/>
                </a:solidFill>
              </a:rPr>
              <a:t>It is intended that a course of 28 doses is administered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Commence immediately after randomisation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Cease after 7 days or hospital discharge, whichever occurs first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r>
              <a:rPr lang="en-US" dirty="0"/>
              <a:t>Prescribe to continue on ward if discharged from ICU before 7 days (not a protocol violation if ceased by ward staff)</a:t>
            </a:r>
          </a:p>
          <a:p>
            <a:pPr marL="228600" lvl="1">
              <a:lnSpc>
                <a:spcPct val="120000"/>
              </a:lnSpc>
              <a:spcBef>
                <a:spcPts val="1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A95A7-D323-E64F-92D6-5D3777C87AD8}"/>
              </a:ext>
            </a:extLst>
          </p:cNvPr>
          <p:cNvSpPr txBox="1"/>
          <p:nvPr/>
        </p:nvSpPr>
        <p:spPr>
          <a:xfrm>
            <a:off x="0" y="-2857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C55A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Fixed-dose hydrocortisone</a:t>
            </a:r>
          </a:p>
        </p:txBody>
      </p:sp>
    </p:spTree>
    <p:extLst>
      <p:ext uri="{BB962C8B-B14F-4D97-AF65-F5344CB8AC3E}">
        <p14:creationId xmlns:p14="http://schemas.microsoft.com/office/powerpoint/2010/main" val="68668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MAP-CAP PowerPoint Template.2016.potx" id="{A299D429-4CAF-4509-BF77-E8AFFA689241}" vid="{4AEA08AE-E22E-440B-9187-59303BA07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</TotalTime>
  <Words>665</Words>
  <Application>Microsoft Office PowerPoint</Application>
  <PresentationFormat>On-screen Show (4:3)</PresentationFormat>
  <Paragraphs>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Office Theme</vt:lpstr>
      <vt:lpstr>PowerPoint Presentation</vt:lpstr>
      <vt:lpstr>Background: Corticosteroids</vt:lpstr>
      <vt:lpstr>Background: Corticosteroids</vt:lpstr>
      <vt:lpstr>Changes to Corticosteroid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Litton</dc:creator>
  <cp:lastModifiedBy>Cameron Green</cp:lastModifiedBy>
  <cp:revision>174</cp:revision>
  <cp:lastPrinted>2018-08-07T02:54:04Z</cp:lastPrinted>
  <dcterms:created xsi:type="dcterms:W3CDTF">2018-04-05T08:37:14Z</dcterms:created>
  <dcterms:modified xsi:type="dcterms:W3CDTF">2022-11-25T02:20:55Z</dcterms:modified>
</cp:coreProperties>
</file>