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53" r:id="rId4"/>
    <p:sldId id="265" r:id="rId5"/>
    <p:sldId id="350" r:id="rId6"/>
    <p:sldId id="351" r:id="rId7"/>
    <p:sldId id="343" r:id="rId8"/>
    <p:sldId id="344" r:id="rId9"/>
    <p:sldId id="345" r:id="rId10"/>
    <p:sldId id="352" r:id="rId11"/>
    <p:sldId id="346" r:id="rId12"/>
    <p:sldId id="348" r:id="rId13"/>
    <p:sldId id="349" r:id="rId14"/>
    <p:sldId id="297" r:id="rId15"/>
    <p:sldId id="285" r:id="rId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Webb" initials="S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9E6"/>
    <a:srgbClr val="F1A397"/>
    <a:srgbClr val="1C5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86395"/>
  </p:normalViewPr>
  <p:slideViewPr>
    <p:cSldViewPr snapToGrid="0">
      <p:cViewPr varScale="1">
        <p:scale>
          <a:sx n="95" d="100"/>
          <a:sy n="95" d="100"/>
        </p:scale>
        <p:origin x="19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1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8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4A3B3-761B-41C3-9C5F-BD926DF4AF15}" type="datetimeFigureOut">
              <a:rPr lang="en-AU" smtClean="0"/>
              <a:t>21/07/2020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CF83E-F61B-435B-B04E-39B2B6D490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0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22C01-BA45-4DCF-AB7F-C05E8BA83D69}" type="datetimeFigureOut">
              <a:rPr lang="en-NZ" smtClean="0"/>
              <a:t>21/07/2020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992C-5A3C-49C9-B931-6276F60471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427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037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874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530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09404-E155-BF47-92BF-EE833D76C1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5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09404-E155-BF47-92BF-EE833D76C1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0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243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7241" y="1028143"/>
            <a:ext cx="8416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Randomized, Embedded, Multifactorial Adaptive Platform trial for Community-Acquired Pneumonia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17241" y="2967135"/>
            <a:ext cx="8322907" cy="373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mond 10"/>
          <p:cNvSpPr/>
          <p:nvPr userDrawn="1"/>
        </p:nvSpPr>
        <p:spPr>
          <a:xfrm>
            <a:off x="7585003" y="5318073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0FBFF-5964-4C0D-931F-E95D513E4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000"/>
            <a:ext cx="9144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0235"/>
            <a:ext cx="7886700" cy="7871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67211"/>
            <a:ext cx="7886700" cy="3909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9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1214089"/>
            <a:ext cx="7886700" cy="7871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13911"/>
            <a:ext cx="3868340" cy="5038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05829"/>
            <a:ext cx="3868340" cy="3383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9625" y="2123662"/>
            <a:ext cx="3887391" cy="5038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05829"/>
            <a:ext cx="3887391" cy="33838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3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5934"/>
            <a:ext cx="7886700" cy="639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4373"/>
            <a:ext cx="7886700" cy="4072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61" y="1214090"/>
            <a:ext cx="7886700" cy="6115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5013"/>
            <a:ext cx="3886200" cy="4171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5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1C55AA"/>
            </a:gs>
            <a:gs pos="53000">
              <a:schemeClr val="accent5">
                <a:lumMod val="50000"/>
              </a:schemeClr>
            </a:gs>
            <a:gs pos="89000">
              <a:schemeClr val="tx1">
                <a:lumMod val="95000"/>
                <a:lumOff val="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0846E942-4E6D-47C2-8D0B-9904044A8DEE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D197515-B79F-48A7-A797-8ED944D3DE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7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323E10-A6C8-C442-B08B-84D78A16EE8E}"/>
              </a:ext>
            </a:extLst>
          </p:cNvPr>
          <p:cNvSpPr txBox="1"/>
          <p:nvPr/>
        </p:nvSpPr>
        <p:spPr>
          <a:xfrm>
            <a:off x="278296" y="3429000"/>
            <a:ext cx="8637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DC9E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Macrolide Duration Domain</a:t>
            </a:r>
            <a:endParaRPr lang="en-US" sz="1600" b="1" dirty="0">
              <a:solidFill>
                <a:srgbClr val="EDC9E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9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0" y="1250067"/>
            <a:ext cx="8713902" cy="525109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en-AU" sz="3200" dirty="0"/>
              <a:t>Reveal allocation status for Macrolide Duration Domain</a:t>
            </a:r>
            <a:endParaRPr lang="en-US" sz="2400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2400" dirty="0"/>
              <a:t>Update the database with the following </a:t>
            </a:r>
            <a:r>
              <a:rPr lang="en-US" sz="2400" u="sng" dirty="0"/>
              <a:t>before the end of Study Day 5 </a:t>
            </a:r>
          </a:p>
          <a:p>
            <a:pPr lvl="2">
              <a:lnSpc>
                <a:spcPct val="120000"/>
              </a:lnSpc>
              <a:spcBef>
                <a:spcPts val="1000"/>
              </a:spcBef>
            </a:pPr>
            <a:r>
              <a:rPr lang="en-US" sz="2100" dirty="0">
                <a:solidFill>
                  <a:schemeClr val="bg1"/>
                </a:solidFill>
              </a:rPr>
              <a:t>Consent / agreement from the patient and/or person responsible </a:t>
            </a:r>
          </a:p>
          <a:p>
            <a:pPr lvl="2">
              <a:lnSpc>
                <a:spcPct val="120000"/>
              </a:lnSpc>
              <a:spcBef>
                <a:spcPts val="1000"/>
              </a:spcBef>
            </a:pPr>
            <a:r>
              <a:rPr lang="en-US" sz="2100" dirty="0">
                <a:solidFill>
                  <a:schemeClr val="bg1"/>
                </a:solidFill>
              </a:rPr>
              <a:t>Whether macrolide has been ceased for more than 36h since </a:t>
            </a:r>
            <a:r>
              <a:rPr lang="en-US" sz="2100" dirty="0" err="1">
                <a:solidFill>
                  <a:schemeClr val="bg1"/>
                </a:solidFill>
              </a:rPr>
              <a:t>randomisation</a:t>
            </a:r>
            <a:endParaRPr lang="en-US" sz="2100" dirty="0">
              <a:solidFill>
                <a:schemeClr val="bg1"/>
              </a:solidFill>
            </a:endParaRPr>
          </a:p>
          <a:p>
            <a:pPr lvl="2">
              <a:lnSpc>
                <a:spcPct val="120000"/>
              </a:lnSpc>
              <a:spcBef>
                <a:spcPts val="1000"/>
              </a:spcBef>
            </a:pPr>
            <a:r>
              <a:rPr lang="en-US" sz="2100" dirty="0">
                <a:solidFill>
                  <a:schemeClr val="bg1"/>
                </a:solidFill>
              </a:rPr>
              <a:t>Results of legionella or other atypical pneumonia </a:t>
            </a:r>
          </a:p>
          <a:p>
            <a:pPr lvl="2">
              <a:lnSpc>
                <a:spcPct val="120000"/>
              </a:lnSpc>
              <a:spcBef>
                <a:spcPts val="1000"/>
              </a:spcBef>
            </a:pPr>
            <a:r>
              <a:rPr lang="en-US" sz="2100" dirty="0">
                <a:solidFill>
                  <a:schemeClr val="bg1"/>
                </a:solidFill>
              </a:rPr>
              <a:t>Whether clinician believes that participation is in the patient’s best interests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2400" dirty="0"/>
              <a:t>Once the above entered the Domain’s Allocation Status will be displayed if the patient is eligible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075A7-6CD3-D14D-AA0A-AAE6541CCCC2}"/>
              </a:ext>
            </a:extLst>
          </p:cNvPr>
          <p:cNvSpPr txBox="1"/>
          <p:nvPr/>
        </p:nvSpPr>
        <p:spPr>
          <a:xfrm>
            <a:off x="0" y="-2857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Workflow </a:t>
            </a:r>
          </a:p>
        </p:txBody>
      </p:sp>
    </p:spTree>
    <p:extLst>
      <p:ext uri="{BB962C8B-B14F-4D97-AF65-F5344CB8AC3E}">
        <p14:creationId xmlns:p14="http://schemas.microsoft.com/office/powerpoint/2010/main" val="343294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67" y="1226917"/>
            <a:ext cx="8531247" cy="5464030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buFont typeface="+mj-lt"/>
              <a:buAutoNum type="arabicPeriod" startAt="3"/>
            </a:pPr>
            <a:r>
              <a:rPr lang="en-US" sz="3900" dirty="0"/>
              <a:t>Prescribe allocated intervention:</a:t>
            </a:r>
          </a:p>
          <a:p>
            <a:r>
              <a:rPr lang="en-US" sz="3500" b="1" dirty="0"/>
              <a:t>Standard Duration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If revealed prior to study day 3: continue macrolide until study day 3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If revealed on or after study day 3: Stop macrolide immediately</a:t>
            </a:r>
          </a:p>
          <a:p>
            <a:pPr>
              <a:lnSpc>
                <a:spcPct val="100000"/>
              </a:lnSpc>
            </a:pPr>
            <a:r>
              <a:rPr lang="en-US" sz="3500" b="1" dirty="0"/>
              <a:t>Extended Duration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3000" dirty="0"/>
              <a:t>Prescribe macrolide to complete 14 day course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3000" dirty="0"/>
              <a:t>IV to enteral switch permitted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800" dirty="0"/>
              <a:t>Prescribe to continue on ward if discharged from ICU before 14 days (not a protocol violation if ceased by ward staff)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616D2-BD25-6C48-8052-2048E6BFE0F4}"/>
              </a:ext>
            </a:extLst>
          </p:cNvPr>
          <p:cNvSpPr txBox="1"/>
          <p:nvPr/>
        </p:nvSpPr>
        <p:spPr>
          <a:xfrm>
            <a:off x="0" y="-2857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Workflow </a:t>
            </a:r>
          </a:p>
        </p:txBody>
      </p:sp>
    </p:spTree>
    <p:extLst>
      <p:ext uri="{BB962C8B-B14F-4D97-AF65-F5344CB8AC3E}">
        <p14:creationId xmlns:p14="http://schemas.microsoft.com/office/powerpoint/2010/main" val="133936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2" y="1261641"/>
            <a:ext cx="8225418" cy="4915322"/>
          </a:xfrm>
        </p:spPr>
        <p:txBody>
          <a:bodyPr>
            <a:normAutofit/>
          </a:bodyPr>
          <a:lstStyle/>
          <a:p>
            <a:pPr marL="42863" lvl="1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3600" u="sng" dirty="0"/>
              <a:t>Early Discontinuation of Macrolide</a:t>
            </a:r>
            <a:r>
              <a:rPr lang="en-US" sz="3600" dirty="0"/>
              <a:t>:</a:t>
            </a:r>
          </a:p>
          <a:p>
            <a:pPr marL="274638" lvl="1" indent="-231775">
              <a:lnSpc>
                <a:spcPct val="100000"/>
              </a:lnSpc>
              <a:spcBef>
                <a:spcPts val="1600"/>
              </a:spcBef>
            </a:pPr>
            <a:r>
              <a:rPr lang="en-US" sz="3600" dirty="0"/>
              <a:t>Cease if patient experiences SAE thought to be related to macrolide (e.g. ventricular tachycardia)</a:t>
            </a:r>
          </a:p>
          <a:p>
            <a:pPr marL="42863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3600" dirty="0"/>
          </a:p>
          <a:p>
            <a:pPr marL="274638" lvl="1" indent="-231775">
              <a:lnSpc>
                <a:spcPct val="100000"/>
              </a:lnSpc>
              <a:spcBef>
                <a:spcPts val="1600"/>
              </a:spcBef>
            </a:pPr>
            <a:r>
              <a:rPr lang="en-US" sz="3600" dirty="0"/>
              <a:t>Consider QT interval at time of cessation of continuous ECG monitoring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98799-73DD-FA43-805A-C5212587C5A6}"/>
              </a:ext>
            </a:extLst>
          </p:cNvPr>
          <p:cNvSpPr txBox="1"/>
          <p:nvPr/>
        </p:nvSpPr>
        <p:spPr>
          <a:xfrm>
            <a:off x="0" y="-2857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4079150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12" y="1643643"/>
            <a:ext cx="7886700" cy="3909752"/>
          </a:xfrm>
        </p:spPr>
        <p:txBody>
          <a:bodyPr>
            <a:normAutofit/>
          </a:bodyPr>
          <a:lstStyle/>
          <a:p>
            <a:pPr marL="228600" lvl="1">
              <a:lnSpc>
                <a:spcPct val="100000"/>
              </a:lnSpc>
              <a:spcBef>
                <a:spcPts val="1600"/>
              </a:spcBef>
            </a:pPr>
            <a:r>
              <a:rPr lang="en-US" sz="3600" b="1" dirty="0"/>
              <a:t>Low dose erythromycin</a:t>
            </a:r>
            <a:r>
              <a:rPr lang="en-US" sz="3600" dirty="0"/>
              <a:t> (for gastric emptying) is permitted (but discouraged)</a:t>
            </a:r>
          </a:p>
          <a:p>
            <a:pPr marL="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3600" dirty="0"/>
          </a:p>
          <a:p>
            <a:pPr marL="228600" lvl="1">
              <a:lnSpc>
                <a:spcPct val="100000"/>
              </a:lnSpc>
              <a:spcBef>
                <a:spcPts val="1600"/>
              </a:spcBef>
            </a:pPr>
            <a:r>
              <a:rPr lang="en-US" sz="3600" dirty="0"/>
              <a:t>Duration of macrolide therapy not affected by macrolide susceptibility of infecting organism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EC1DF-D9FB-644A-AD1F-E42CC902F7B8}"/>
              </a:ext>
            </a:extLst>
          </p:cNvPr>
          <p:cNvSpPr txBox="1"/>
          <p:nvPr/>
        </p:nvSpPr>
        <p:spPr>
          <a:xfrm>
            <a:off x="0" y="-2857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Concomitant Care</a:t>
            </a:r>
          </a:p>
        </p:txBody>
      </p:sp>
    </p:spTree>
    <p:extLst>
      <p:ext uri="{BB962C8B-B14F-4D97-AF65-F5344CB8AC3E}">
        <p14:creationId xmlns:p14="http://schemas.microsoft.com/office/powerpoint/2010/main" val="368694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End-point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92088"/>
            <a:ext cx="8637104" cy="4909930"/>
          </a:xfrm>
        </p:spPr>
        <p:txBody>
          <a:bodyPr/>
          <a:lstStyle/>
          <a:p>
            <a:pPr marL="0" indent="0">
              <a:buNone/>
            </a:pPr>
            <a:r>
              <a:rPr lang="en-AU" sz="3600" u="sng" dirty="0"/>
              <a:t>Primary endpoint</a:t>
            </a:r>
            <a:endParaRPr lang="en-AU" sz="3600" dirty="0"/>
          </a:p>
          <a:p>
            <a:r>
              <a:rPr lang="en-AU" sz="3600" dirty="0"/>
              <a:t>All-cause mortality at day 90</a:t>
            </a:r>
          </a:p>
          <a:p>
            <a:endParaRPr lang="en-AU" sz="3600" dirty="0"/>
          </a:p>
          <a:p>
            <a:r>
              <a:rPr lang="en-AU" sz="3200" dirty="0"/>
              <a:t>Days alive and not receiving organ support in ICU at day 21 (patients with pandemic infection).</a:t>
            </a:r>
          </a:p>
        </p:txBody>
      </p:sp>
    </p:spTree>
    <p:extLst>
      <p:ext uri="{BB962C8B-B14F-4D97-AF65-F5344CB8AC3E}">
        <p14:creationId xmlns:p14="http://schemas.microsoft.com/office/powerpoint/2010/main" val="2508651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128"/>
            <a:ext cx="7886700" cy="787155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1C55AA"/>
                </a:solidFill>
              </a:rPr>
              <a:t>Questions?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708" y="1183087"/>
            <a:ext cx="5256584" cy="431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768223"/>
            <a:ext cx="751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R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andomized,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E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mbedded, </a:t>
            </a:r>
            <a:r>
              <a:rPr lang="en-AU" sz="2400" u="sng" dirty="0">
                <a:solidFill>
                  <a:srgbClr val="FFFFFF"/>
                </a:solidFill>
                <a:cs typeface="Arial" charset="0"/>
              </a:rPr>
              <a:t>M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ultifactorial,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A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daptive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P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latform</a:t>
            </a:r>
          </a:p>
          <a:p>
            <a:pPr algn="ctr"/>
            <a:r>
              <a:rPr lang="en-AU" sz="2400" dirty="0">
                <a:solidFill>
                  <a:srgbClr val="FFFFFF"/>
                </a:solidFill>
                <a:cs typeface="Arial" charset="0"/>
              </a:rPr>
              <a:t>For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C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ommunity-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A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cquired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P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neumonia</a:t>
            </a:r>
          </a:p>
        </p:txBody>
      </p:sp>
    </p:spTree>
    <p:extLst>
      <p:ext uri="{BB962C8B-B14F-4D97-AF65-F5344CB8AC3E}">
        <p14:creationId xmlns:p14="http://schemas.microsoft.com/office/powerpoint/2010/main" val="225277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Background: Macrolide 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79858"/>
            <a:ext cx="8587409" cy="4909930"/>
          </a:xfrm>
        </p:spPr>
        <p:txBody>
          <a:bodyPr/>
          <a:lstStyle/>
          <a:p>
            <a:r>
              <a:rPr lang="en-NZ" sz="2800" dirty="0"/>
              <a:t>International guidelines for the empiric treatment of severe CAP recommend treatment with either a macrolide or fluoroquinolone to provide antimicrobial treatment for atypical respiratory pathogens.</a:t>
            </a:r>
          </a:p>
          <a:p>
            <a:endParaRPr lang="en-NZ" sz="2800" dirty="0"/>
          </a:p>
          <a:p>
            <a:r>
              <a:rPr lang="en-NZ" sz="2800" dirty="0"/>
              <a:t>IDSA guidelines recommend administration of azithromycin for between 3 and 5 days, but other guidelines do not provide any recommendation regarding duration of macrolide antibiotics</a:t>
            </a:r>
          </a:p>
          <a:p>
            <a:endParaRPr lang="en-NZ" sz="2800" dirty="0"/>
          </a:p>
          <a:p>
            <a:r>
              <a:rPr lang="en-NZ" sz="2800" dirty="0"/>
              <a:t>A majority of ANZ ICU specialists indicated that over half cease azithromycin after 3 days if there is not microbiological evidence of atypical organisms</a:t>
            </a:r>
          </a:p>
        </p:txBody>
      </p:sp>
    </p:spTree>
    <p:extLst>
      <p:ext uri="{BB962C8B-B14F-4D97-AF65-F5344CB8AC3E}">
        <p14:creationId xmlns:p14="http://schemas.microsoft.com/office/powerpoint/2010/main" val="309284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Background: Macrolide 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79858"/>
            <a:ext cx="8587409" cy="5341522"/>
          </a:xfrm>
        </p:spPr>
        <p:txBody>
          <a:bodyPr/>
          <a:lstStyle/>
          <a:p>
            <a:r>
              <a:rPr lang="en-NZ" sz="2800" dirty="0"/>
              <a:t>Azithromycin has well-described immunomodulatory effects, including inhibiting production of inflammatory cytokines and neutrophils.</a:t>
            </a:r>
          </a:p>
          <a:p>
            <a:r>
              <a:rPr lang="en-NZ" sz="2800" dirty="0"/>
              <a:t>The clinical manifestation of pneumonia is the interaction between an infective pathogen and the local and systemic inflammatory responses of the host.</a:t>
            </a:r>
          </a:p>
          <a:p>
            <a:r>
              <a:rPr lang="en-NZ" sz="2800" dirty="0"/>
              <a:t>A more pronounced inflammatory response of the host has been associated with treatment failure and increased mortality</a:t>
            </a:r>
          </a:p>
          <a:p>
            <a:r>
              <a:rPr lang="en-NZ" sz="2800" dirty="0"/>
              <a:t>The immunomodulatory properties of macrolides provide a rationale for why an extended course may be superior to a shorter standard course of 3-5 days.</a:t>
            </a:r>
          </a:p>
        </p:txBody>
      </p:sp>
    </p:spTree>
    <p:extLst>
      <p:ext uri="{BB962C8B-B14F-4D97-AF65-F5344CB8AC3E}">
        <p14:creationId xmlns:p14="http://schemas.microsoft.com/office/powerpoint/2010/main" val="234569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4EA4-B29E-974C-A739-E0D75E3B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915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Macrolide Domain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1" y="1261641"/>
            <a:ext cx="8507392" cy="4905243"/>
          </a:xfrm>
        </p:spPr>
        <p:txBody>
          <a:bodyPr>
            <a:normAutofit/>
          </a:bodyPr>
          <a:lstStyle/>
          <a:p>
            <a:r>
              <a:rPr lang="en-US" sz="4400" dirty="0"/>
              <a:t>Standard course macrolide discontinued after 3 - 5 days</a:t>
            </a:r>
          </a:p>
          <a:p>
            <a:endParaRPr lang="en-US" sz="4400" dirty="0"/>
          </a:p>
          <a:p>
            <a:r>
              <a:rPr lang="en-US" sz="4400" dirty="0"/>
              <a:t>Extended course macrolide prescribed for 14 days or </a:t>
            </a:r>
            <a:r>
              <a:rPr lang="en-US" sz="4400" u="sng" dirty="0"/>
              <a:t>hospital</a:t>
            </a:r>
            <a:r>
              <a:rPr lang="en-US" sz="4400" dirty="0"/>
              <a:t> discharge, whichever occurs first</a:t>
            </a:r>
          </a:p>
        </p:txBody>
      </p:sp>
    </p:spTree>
    <p:extLst>
      <p:ext uri="{BB962C8B-B14F-4D97-AF65-F5344CB8AC3E}">
        <p14:creationId xmlns:p14="http://schemas.microsoft.com/office/powerpoint/2010/main" val="351931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4EA4-B29E-974C-A739-E0D75E3B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915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1" y="1261641"/>
            <a:ext cx="8507392" cy="4905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/>
              <a:t>Inclusion criteria</a:t>
            </a:r>
            <a:r>
              <a:rPr lang="en-US" sz="4400" dirty="0"/>
              <a:t>:</a:t>
            </a:r>
          </a:p>
          <a:p>
            <a:r>
              <a:rPr lang="en-US" sz="4400" dirty="0"/>
              <a:t>Randomised to receive a beta-lactam + macrolide intervention in the Antibiotic Domain</a:t>
            </a:r>
          </a:p>
        </p:txBody>
      </p:sp>
    </p:spTree>
    <p:extLst>
      <p:ext uri="{BB962C8B-B14F-4D97-AF65-F5344CB8AC3E}">
        <p14:creationId xmlns:p14="http://schemas.microsoft.com/office/powerpoint/2010/main" val="163790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4EA4-B29E-974C-A739-E0D75E3B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915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1" y="1261641"/>
            <a:ext cx="8507392" cy="52549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u="sng" dirty="0"/>
              <a:t>Reveal of allocation status is not permitted if</a:t>
            </a:r>
            <a:r>
              <a:rPr lang="en-US" sz="4400" dirty="0"/>
              <a:t>:</a:t>
            </a:r>
          </a:p>
          <a:p>
            <a:r>
              <a:rPr lang="en-US" sz="4400" dirty="0"/>
              <a:t>Study day 6 has commenced</a:t>
            </a:r>
          </a:p>
          <a:p>
            <a:r>
              <a:rPr lang="en-US" sz="4400" dirty="0"/>
              <a:t>Agreement to participate in this domain has not been obtained</a:t>
            </a:r>
          </a:p>
          <a:p>
            <a:r>
              <a:rPr lang="en-US" sz="4400" dirty="0"/>
              <a:t>There is microbiological confirmation or the clinician strongly suspects Legionella or any other form of atypical pneumonia</a:t>
            </a:r>
          </a:p>
          <a:p>
            <a:r>
              <a:rPr lang="en-US" sz="4400" dirty="0"/>
              <a:t>Macrolide antibiotics have already been discontinued for more than 36 hours</a:t>
            </a:r>
          </a:p>
          <a:p>
            <a:r>
              <a:rPr lang="en-US" sz="4400" dirty="0"/>
              <a:t>Treating clinician believes that participation is not in the patient’s best interests</a:t>
            </a:r>
          </a:p>
        </p:txBody>
      </p:sp>
    </p:spTree>
    <p:extLst>
      <p:ext uri="{BB962C8B-B14F-4D97-AF65-F5344CB8AC3E}">
        <p14:creationId xmlns:p14="http://schemas.microsoft.com/office/powerpoint/2010/main" val="741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7" y="1273215"/>
            <a:ext cx="8686800" cy="527998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3000" u="sng" dirty="0"/>
              <a:t>Choice of Macrolide and route of administration</a:t>
            </a:r>
          </a:p>
          <a:p>
            <a:pPr>
              <a:lnSpc>
                <a:spcPct val="140000"/>
              </a:lnSpc>
            </a:pPr>
            <a:r>
              <a:rPr lang="en-US" sz="3000" dirty="0"/>
              <a:t>Initial IV administration preferred</a:t>
            </a:r>
          </a:p>
          <a:p>
            <a:pPr>
              <a:lnSpc>
                <a:spcPct val="140000"/>
              </a:lnSpc>
            </a:pPr>
            <a:r>
              <a:rPr lang="en-US" sz="3000" dirty="0"/>
              <a:t>Preferred IV macrolide is azithromycin, but IV clarithromycin can be substituted</a:t>
            </a:r>
          </a:p>
          <a:p>
            <a:pPr>
              <a:lnSpc>
                <a:spcPct val="140000"/>
              </a:lnSpc>
            </a:pPr>
            <a:r>
              <a:rPr lang="en-US" sz="3000" dirty="0"/>
              <a:t>Preferred enteral macrolide is azithromycin, but enteral clarithromycin or roxithromycin can be substituted</a:t>
            </a:r>
          </a:p>
          <a:p>
            <a:pPr>
              <a:lnSpc>
                <a:spcPct val="140000"/>
              </a:lnSpc>
            </a:pPr>
            <a:r>
              <a:rPr lang="en-US" sz="3000" dirty="0"/>
              <a:t>IV to enteral switch can occur when clinically appropriate, at least 2 does of IV macrolide recommended</a:t>
            </a:r>
          </a:p>
          <a:p>
            <a:pPr>
              <a:lnSpc>
                <a:spcPct val="140000"/>
              </a:lnSpc>
            </a:pPr>
            <a:r>
              <a:rPr lang="en-US" sz="3000" dirty="0"/>
              <a:t>Erythromycin is not eligible for macrolide duration 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CA28A-FF4B-244A-B0FC-42219A0A8A6C}"/>
              </a:ext>
            </a:extLst>
          </p:cNvPr>
          <p:cNvSpPr txBox="1"/>
          <p:nvPr/>
        </p:nvSpPr>
        <p:spPr>
          <a:xfrm>
            <a:off x="0" y="-2857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361557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42" y="1250066"/>
            <a:ext cx="8688727" cy="506900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3200" u="sng" dirty="0"/>
              <a:t>Dose</a:t>
            </a:r>
            <a:r>
              <a:rPr lang="en-US" sz="3200" dirty="0"/>
              <a:t>: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Dose and frequency at discretion of treating clinician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Protocol provides recommended doses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IV and enteral doses the same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No adjustment for renal function or renal replacement therapy needed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81729-D547-2742-8E8D-81529C3BB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637" y="5084210"/>
            <a:ext cx="3048000" cy="1687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94DF7A-D845-AE4F-8EC9-B78460B0B845}"/>
              </a:ext>
            </a:extLst>
          </p:cNvPr>
          <p:cNvSpPr txBox="1"/>
          <p:nvPr/>
        </p:nvSpPr>
        <p:spPr>
          <a:xfrm>
            <a:off x="-1" y="-28575"/>
            <a:ext cx="746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Interventions </a:t>
            </a:r>
          </a:p>
        </p:txBody>
      </p:sp>
    </p:spTree>
    <p:extLst>
      <p:ext uri="{BB962C8B-B14F-4D97-AF65-F5344CB8AC3E}">
        <p14:creationId xmlns:p14="http://schemas.microsoft.com/office/powerpoint/2010/main" val="155016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0" y="1250067"/>
            <a:ext cx="8681013" cy="525109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US" sz="3600" dirty="0"/>
              <a:t>Patient </a:t>
            </a:r>
            <a:r>
              <a:rPr lang="en-AU" sz="3600" dirty="0"/>
              <a:t>randomised</a:t>
            </a:r>
            <a:r>
              <a:rPr lang="en-US" sz="3600" dirty="0"/>
              <a:t> to a beta-lactam + macrolide intervention in Antibiotic Domain</a:t>
            </a:r>
          </a:p>
          <a:p>
            <a:pPr lvl="1">
              <a:lnSpc>
                <a:spcPct val="120000"/>
              </a:lnSpc>
              <a:spcBef>
                <a:spcPts val="1600"/>
              </a:spcBef>
            </a:pPr>
            <a:r>
              <a:rPr lang="en-US" sz="2800" dirty="0"/>
              <a:t>Commence macrolide as part of allocated intervention in Antibiotic Domain (database will indicate the site preferred macrolide) </a:t>
            </a:r>
          </a:p>
          <a:p>
            <a:pPr lvl="1">
              <a:lnSpc>
                <a:spcPct val="120000"/>
              </a:lnSpc>
              <a:spcBef>
                <a:spcPts val="1600"/>
              </a:spcBef>
            </a:pPr>
            <a:r>
              <a:rPr lang="en-US" sz="2800" dirty="0"/>
              <a:t>Prescribe a minimum of three days of macrolide therapy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075A7-6CD3-D14D-AA0A-AAE6541CCCC2}"/>
              </a:ext>
            </a:extLst>
          </p:cNvPr>
          <p:cNvSpPr txBox="1"/>
          <p:nvPr/>
        </p:nvSpPr>
        <p:spPr>
          <a:xfrm>
            <a:off x="0" y="-2857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Workflow </a:t>
            </a:r>
          </a:p>
        </p:txBody>
      </p:sp>
    </p:spTree>
    <p:extLst>
      <p:ext uri="{BB962C8B-B14F-4D97-AF65-F5344CB8AC3E}">
        <p14:creationId xmlns:p14="http://schemas.microsoft.com/office/powerpoint/2010/main" val="34375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MAP-CAP PowerPoint Template.2016.potx" id="{A299D429-4CAF-4509-BF77-E8AFFA689241}" vid="{4AEA08AE-E22E-440B-9187-59303BA07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2030</TotalTime>
  <Words>665</Words>
  <Application>Microsoft Office PowerPoint</Application>
  <PresentationFormat>On-screen Show (4:3)</PresentationFormat>
  <Paragraphs>83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Narrow</vt:lpstr>
      <vt:lpstr>Calibri</vt:lpstr>
      <vt:lpstr>Office Theme</vt:lpstr>
      <vt:lpstr>PowerPoint Presentation</vt:lpstr>
      <vt:lpstr>Background: Macrolide Duration</vt:lpstr>
      <vt:lpstr>Background: Macrolide Duration</vt:lpstr>
      <vt:lpstr>Macrolide Domain Interventions</vt:lpstr>
      <vt:lpstr>Eligibility</vt:lpstr>
      <vt:lpstr>Eligibility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End-point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Litton</dc:creator>
  <cp:lastModifiedBy>Cameron Green</cp:lastModifiedBy>
  <cp:revision>175</cp:revision>
  <cp:lastPrinted>2018-08-07T02:54:04Z</cp:lastPrinted>
  <dcterms:created xsi:type="dcterms:W3CDTF">2018-04-05T08:37:14Z</dcterms:created>
  <dcterms:modified xsi:type="dcterms:W3CDTF">2020-07-21T08:52:32Z</dcterms:modified>
</cp:coreProperties>
</file>