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0" r:id="rId4"/>
    <p:sldId id="291" r:id="rId5"/>
    <p:sldId id="306" r:id="rId6"/>
    <p:sldId id="304" r:id="rId7"/>
    <p:sldId id="305" r:id="rId8"/>
    <p:sldId id="286" r:id="rId9"/>
    <p:sldId id="287" r:id="rId10"/>
    <p:sldId id="288" r:id="rId11"/>
    <p:sldId id="289" r:id="rId12"/>
    <p:sldId id="292" r:id="rId13"/>
    <p:sldId id="294" r:id="rId14"/>
    <p:sldId id="295" r:id="rId15"/>
    <p:sldId id="296" r:id="rId16"/>
    <p:sldId id="299" r:id="rId17"/>
    <p:sldId id="300" r:id="rId18"/>
    <p:sldId id="297" r:id="rId19"/>
    <p:sldId id="307" r:id="rId20"/>
    <p:sldId id="298" r:id="rId21"/>
    <p:sldId id="302" r:id="rId22"/>
    <p:sldId id="303" r:id="rId23"/>
    <p:sldId id="285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9E6"/>
    <a:srgbClr val="F1A397"/>
    <a:srgbClr val="1C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86382"/>
  </p:normalViewPr>
  <p:slideViewPr>
    <p:cSldViewPr snapToGrid="0">
      <p:cViewPr varScale="1">
        <p:scale>
          <a:sx n="64" d="100"/>
          <a:sy n="64" d="100"/>
        </p:scale>
        <p:origin x="12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19/07/2020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866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197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407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148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94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17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01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6820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4307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53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746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854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7880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631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270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93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447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944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728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688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97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1028143"/>
            <a:ext cx="841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1" y="2967135"/>
            <a:ext cx="8322907" cy="37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7585003" y="5318073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FBFF-5964-4C0D-931F-E95D513E4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000"/>
            <a:ext cx="9144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235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7211"/>
            <a:ext cx="7886700" cy="3909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14089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3911"/>
            <a:ext cx="3868340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5829"/>
            <a:ext cx="3868340" cy="3383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123662"/>
            <a:ext cx="3887391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5829"/>
            <a:ext cx="3887391" cy="338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934"/>
            <a:ext cx="7886700" cy="639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4373"/>
            <a:ext cx="7886700" cy="4072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1214090"/>
            <a:ext cx="7886700" cy="611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278296" y="3429000"/>
            <a:ext cx="86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EDC9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Pandemic Stratum</a:t>
            </a:r>
            <a:endParaRPr lang="en-US" sz="3200" b="1" dirty="0">
              <a:solidFill>
                <a:srgbClr val="EDC9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Changed definitions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ICU Discharge</a:t>
            </a:r>
          </a:p>
          <a:p>
            <a:r>
              <a:rPr lang="en-US" sz="3200" dirty="0"/>
              <a:t>For patients admitted to a location that is not usually designated as an ICU, discharge is the time at which a patient leaves an area that is able to provide ICU level care</a:t>
            </a:r>
            <a:endParaRPr lang="en-US" sz="2400" dirty="0"/>
          </a:p>
          <a:p>
            <a:r>
              <a:rPr lang="en-US" sz="3200" dirty="0"/>
              <a:t>Time and date of first and last organ support also documented</a:t>
            </a:r>
          </a:p>
          <a:p>
            <a:pPr lvl="1"/>
            <a:r>
              <a:rPr lang="en-US" sz="2400" dirty="0"/>
              <a:t>Mechanical ventilation</a:t>
            </a:r>
          </a:p>
          <a:p>
            <a:pPr lvl="1"/>
            <a:r>
              <a:rPr lang="en-US" sz="2400" dirty="0"/>
              <a:t>Non-invasive ventilation </a:t>
            </a:r>
          </a:p>
          <a:p>
            <a:pPr lvl="1"/>
            <a:r>
              <a:rPr lang="en-US" sz="2400" dirty="0"/>
              <a:t>Continuous infusion of vasopressor or inotropes</a:t>
            </a:r>
          </a:p>
          <a:p>
            <a:pPr lvl="1"/>
            <a:r>
              <a:rPr lang="en-US" sz="2400" dirty="0"/>
              <a:t>HFNP with FiO2 ≥ 0.4</a:t>
            </a:r>
          </a:p>
          <a:p>
            <a:pPr lvl="1"/>
            <a:r>
              <a:rPr lang="en-US" sz="2400" dirty="0"/>
              <a:t>ECMO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58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Primary end-point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Days alive and not receiving organ support in ICU at </a:t>
            </a:r>
            <a:br>
              <a:rPr lang="en-US" sz="3200" u="sng" dirty="0"/>
            </a:br>
            <a:r>
              <a:rPr lang="en-US" sz="3200" u="sng" dirty="0"/>
              <a:t>Day 21</a:t>
            </a:r>
          </a:p>
          <a:p>
            <a:r>
              <a:rPr lang="en-US" sz="3200" dirty="0"/>
              <a:t>Censored at hospital discharge (no need to follow-up after hospital discharge until usual D90)</a:t>
            </a:r>
          </a:p>
          <a:p>
            <a:r>
              <a:rPr lang="en-US" sz="3200" dirty="0"/>
              <a:t>It is VITAL that D21 endpoint is entered as soon as possible after the end of study day 21</a:t>
            </a:r>
          </a:p>
          <a:p>
            <a:endParaRPr lang="en-US" sz="3200" dirty="0"/>
          </a:p>
          <a:p>
            <a:r>
              <a:rPr lang="en-US" sz="3200" dirty="0"/>
              <a:t>D90 follow up still required</a:t>
            </a:r>
          </a:p>
          <a:p>
            <a:r>
              <a:rPr lang="en-US" sz="3200" dirty="0"/>
              <a:t>D180 follow up not required for patients with suspected or proven pandemic infection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10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CRF changes 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Baseline</a:t>
            </a:r>
          </a:p>
          <a:p>
            <a:pPr lvl="1"/>
            <a:r>
              <a:rPr lang="en-US" sz="2800" dirty="0"/>
              <a:t>Whether the patient is a healthcare worker who has had direct contact with patients with suspected/confirmed COVID-19 within the last 21 days.</a:t>
            </a:r>
          </a:p>
          <a:p>
            <a:pPr lvl="1"/>
            <a:r>
              <a:rPr lang="en-US" sz="2800" dirty="0"/>
              <a:t>Whether the patient is in a physical ICU or area not usually designated as an ICU at eligibility</a:t>
            </a:r>
          </a:p>
          <a:p>
            <a:pPr lvl="1"/>
            <a:r>
              <a:rPr lang="en-US" sz="2800" dirty="0"/>
              <a:t>Additional physiological measurements</a:t>
            </a:r>
          </a:p>
          <a:p>
            <a:pPr lvl="1"/>
            <a:endParaRPr lang="en-US" sz="2800" dirty="0"/>
          </a:p>
          <a:p>
            <a:r>
              <a:rPr lang="en-US" sz="3600" dirty="0"/>
              <a:t>Micro CRF</a:t>
            </a:r>
          </a:p>
          <a:p>
            <a:pPr lvl="1"/>
            <a:r>
              <a:rPr lang="en-US" sz="2800" dirty="0"/>
              <a:t>Results of microbiological testing for SARS-CoV-2</a:t>
            </a:r>
            <a:br>
              <a:rPr lang="en-US" sz="2800" dirty="0"/>
            </a:br>
            <a:r>
              <a:rPr lang="en-US" sz="2800" dirty="0"/>
              <a:t>(during this acute respiratory illness, up until 72 hours after eligibility)</a:t>
            </a:r>
          </a:p>
          <a:p>
            <a:pPr lvl="1"/>
            <a:endParaRPr lang="en-US" sz="2800" dirty="0"/>
          </a:p>
          <a:p>
            <a:endParaRPr lang="en-US" sz="36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64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CRF changes 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Daily data</a:t>
            </a:r>
          </a:p>
          <a:p>
            <a:pPr lvl="1"/>
            <a:r>
              <a:rPr lang="en-US" sz="2800" dirty="0"/>
              <a:t>Location of patient on each study day (physical ICU, or area not usually designated as an ICU)</a:t>
            </a:r>
          </a:p>
          <a:p>
            <a:pPr lvl="1"/>
            <a:r>
              <a:rPr lang="en-US" sz="2800" dirty="0"/>
              <a:t>Corticosteroid administration for all patients with suspected or proven infection</a:t>
            </a:r>
          </a:p>
          <a:p>
            <a:pPr lvl="1"/>
            <a:endParaRPr lang="en-US" sz="2800" dirty="0"/>
          </a:p>
          <a:p>
            <a:r>
              <a:rPr lang="en-US" sz="3200" dirty="0"/>
              <a:t>Medication administration</a:t>
            </a:r>
          </a:p>
          <a:p>
            <a:pPr lvl="1"/>
            <a:r>
              <a:rPr lang="en-US" sz="2800" dirty="0"/>
              <a:t>Updated to collect administration of antiviral and immunomodulatory agents that may be active against SARS-CoV-2</a:t>
            </a:r>
          </a:p>
          <a:p>
            <a:pPr lvl="1"/>
            <a:endParaRPr lang="en-US" sz="2800" dirty="0"/>
          </a:p>
          <a:p>
            <a:endParaRPr lang="en-US" sz="36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88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CRF changes 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Discharge</a:t>
            </a:r>
          </a:p>
          <a:p>
            <a:pPr lvl="1"/>
            <a:r>
              <a:rPr lang="en-US" sz="2800" dirty="0"/>
              <a:t>Date and time of first and last organ support in ICU</a:t>
            </a:r>
          </a:p>
          <a:p>
            <a:pPr lvl="1"/>
            <a:r>
              <a:rPr lang="en-US" sz="2800" dirty="0"/>
              <a:t>Co-enrolment in another study (study name, participant ID, and allocation if known)</a:t>
            </a:r>
          </a:p>
          <a:p>
            <a:pPr lvl="1"/>
            <a:endParaRPr lang="en-US" sz="2800" dirty="0"/>
          </a:p>
          <a:p>
            <a:r>
              <a:rPr lang="en-US" sz="3600" dirty="0"/>
              <a:t>Day 21</a:t>
            </a:r>
          </a:p>
          <a:p>
            <a:pPr lvl="1"/>
            <a:r>
              <a:rPr lang="en-US" sz="2800" dirty="0"/>
              <a:t>Date and time of ICU discharge and any ICU readmissions prior to day 21</a:t>
            </a:r>
          </a:p>
          <a:p>
            <a:pPr lvl="1"/>
            <a:r>
              <a:rPr lang="en-US" sz="2800" dirty="0"/>
              <a:t>Hospital discharge date and status (prior to day 21)</a:t>
            </a:r>
          </a:p>
          <a:p>
            <a:pPr lvl="1"/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26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Statistical Model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Domains considered relevant to the pandemic are analyzed using a separate statistical model</a:t>
            </a:r>
          </a:p>
          <a:p>
            <a:r>
              <a:rPr lang="en-US" sz="3200" dirty="0"/>
              <a:t>RAR occurs separately for patients with and without pandemic infection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C7E8D-5055-42BE-B6E3-A9BEF71018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1996" y="3326141"/>
            <a:ext cx="7240007" cy="2708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4C80-C4BE-4B5D-AA76-E0E389C3A81A}"/>
              </a:ext>
            </a:extLst>
          </p:cNvPr>
          <p:cNvSpPr txBox="1"/>
          <p:nvPr/>
        </p:nvSpPr>
        <p:spPr>
          <a:xfrm>
            <a:off x="951996" y="6034321"/>
            <a:ext cx="724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PISOP patients = Pandemic Infection Suspected or Proven</a:t>
            </a:r>
          </a:p>
          <a:p>
            <a:r>
              <a:rPr lang="en-AU" dirty="0">
                <a:solidFill>
                  <a:schemeClr val="bg1"/>
                </a:solidFill>
              </a:rPr>
              <a:t>PINSNP patients = Pandemic Infection Neither Suspected Nor Proven </a:t>
            </a:r>
          </a:p>
        </p:txBody>
      </p:sp>
    </p:spTree>
    <p:extLst>
      <p:ext uri="{BB962C8B-B14F-4D97-AF65-F5344CB8AC3E}">
        <p14:creationId xmlns:p14="http://schemas.microsoft.com/office/powerpoint/2010/main" val="273712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Analysis and RAR during pandemic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4969565"/>
          </a:xfrm>
        </p:spPr>
        <p:txBody>
          <a:bodyPr>
            <a:normAutofit lnSpcReduction="10000"/>
          </a:bodyPr>
          <a:lstStyle/>
          <a:p>
            <a:pPr marL="457200" lvl="1" indent="-457200"/>
            <a:r>
              <a:rPr lang="en-US" sz="3400" dirty="0">
                <a:solidFill>
                  <a:prstClr val="white"/>
                </a:solidFill>
              </a:rPr>
              <a:t>Statistical model evaluates all pandemic domains</a:t>
            </a:r>
          </a:p>
          <a:p>
            <a:pPr marL="457200" lvl="1" indent="-457200"/>
            <a:r>
              <a:rPr lang="en-US" sz="3400" dirty="0">
                <a:solidFill>
                  <a:prstClr val="white"/>
                </a:solidFill>
              </a:rPr>
              <a:t>Evaluates patients who are confirmed COVID-19 and not confirmed COVID-19 separately with borrowing between stratum, as appropriate</a:t>
            </a:r>
          </a:p>
          <a:p>
            <a:pPr marL="457200" lvl="1" indent="-457200"/>
            <a:r>
              <a:rPr lang="en-US" sz="3400" dirty="0">
                <a:solidFill>
                  <a:prstClr val="white"/>
                </a:solidFill>
              </a:rPr>
              <a:t>Reduction in statistical trigger from 0.99 to 0.95 probability of superiority</a:t>
            </a:r>
          </a:p>
          <a:p>
            <a:pPr marL="457200" lvl="1" indent="-457200"/>
            <a:r>
              <a:rPr lang="en-US" sz="3400" dirty="0">
                <a:solidFill>
                  <a:prstClr val="white"/>
                </a:solidFill>
              </a:rPr>
              <a:t>RAR driven off </a:t>
            </a:r>
            <a:r>
              <a:rPr lang="en-US" sz="3400" u="sng" dirty="0">
                <a:solidFill>
                  <a:prstClr val="white"/>
                </a:solidFill>
              </a:rPr>
              <a:t>confirmed COVID-19 </a:t>
            </a:r>
            <a:r>
              <a:rPr lang="en-US" sz="3400" dirty="0">
                <a:solidFill>
                  <a:prstClr val="white"/>
                </a:solidFill>
              </a:rPr>
              <a:t>for future suspected and confirmed patients</a:t>
            </a:r>
          </a:p>
          <a:p>
            <a:pPr marL="457200" lvl="1" indent="-457200"/>
            <a:r>
              <a:rPr lang="en-US" sz="3400" dirty="0">
                <a:solidFill>
                  <a:prstClr val="white"/>
                </a:solidFill>
              </a:rPr>
              <a:t>Assesses safety in suspected patients who turn out to be non-COVID patients</a:t>
            </a:r>
            <a:endParaRPr lang="en-US" dirty="0"/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Current Domains in pandemic model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4969565"/>
          </a:xfrm>
        </p:spPr>
        <p:txBody>
          <a:bodyPr>
            <a:normAutofit lnSpcReduction="10000"/>
          </a:bodyPr>
          <a:lstStyle/>
          <a:p>
            <a:pPr marL="457200" lvl="1" indent="-457200"/>
            <a:r>
              <a:rPr lang="en-US" dirty="0"/>
              <a:t>Corticosteroid strategy</a:t>
            </a:r>
          </a:p>
          <a:p>
            <a:pPr marL="914400" lvl="2" indent="-457200"/>
            <a:r>
              <a:rPr lang="en-US" dirty="0"/>
              <a:t>Sites can choose different set of interventions for pandemic and non-pandemic patients</a:t>
            </a:r>
          </a:p>
          <a:p>
            <a:pPr marL="457200" lvl="1" indent="-457200"/>
            <a:endParaRPr lang="en-US" dirty="0"/>
          </a:p>
          <a:p>
            <a:pPr marL="457200" lvl="1" indent="-457200"/>
            <a:r>
              <a:rPr lang="en-US" dirty="0"/>
              <a:t>Macrolide duration</a:t>
            </a:r>
          </a:p>
          <a:p>
            <a:pPr marL="914400" lvl="2" indent="-457200"/>
            <a:r>
              <a:rPr lang="en-US" dirty="0"/>
              <a:t>Important given French uncontrolled case-series</a:t>
            </a:r>
          </a:p>
          <a:p>
            <a:pPr marL="914400" lvl="2" indent="-457200"/>
            <a:r>
              <a:rPr lang="en-US" dirty="0"/>
              <a:t>Only accessible if allocated to a beta-lactam + macrolide combination in antibiotic domain</a:t>
            </a:r>
          </a:p>
          <a:p>
            <a:pPr marL="457200" lvl="1" indent="-457200"/>
            <a:endParaRPr lang="en-US" dirty="0"/>
          </a:p>
          <a:p>
            <a:pPr marL="457200" lvl="1" indent="-457200"/>
            <a:r>
              <a:rPr lang="en-US" dirty="0"/>
              <a:t>Can still get assignment for antibiotics and influenza antiviral, analyzed in non-pandemic statistical model</a:t>
            </a:r>
          </a:p>
        </p:txBody>
      </p:sp>
    </p:spTree>
    <p:extLst>
      <p:ext uri="{BB962C8B-B14F-4D97-AF65-F5344CB8AC3E}">
        <p14:creationId xmlns:p14="http://schemas.microsoft.com/office/powerpoint/2010/main" val="57459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COVID-19 Specific Domains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COVID-19 Antiviral Domain</a:t>
            </a:r>
          </a:p>
          <a:p>
            <a:pPr lvl="1"/>
            <a:r>
              <a:rPr lang="en-US" sz="2400" dirty="0"/>
              <a:t>No antiviral for COVID-19 (no placebo)</a:t>
            </a:r>
          </a:p>
          <a:p>
            <a:pPr lvl="1"/>
            <a:r>
              <a:rPr lang="en-US" sz="2400" dirty="0" err="1"/>
              <a:t>Lopinavir</a:t>
            </a:r>
            <a:r>
              <a:rPr lang="en-US" sz="2400" dirty="0"/>
              <a:t>/ritonavir (“</a:t>
            </a:r>
            <a:r>
              <a:rPr lang="en-US" sz="2400" dirty="0" err="1"/>
              <a:t>Kaletra</a:t>
            </a:r>
            <a:r>
              <a:rPr lang="en-US" sz="2400" dirty="0"/>
              <a:t>”)</a:t>
            </a:r>
          </a:p>
          <a:p>
            <a:pPr lvl="1"/>
            <a:r>
              <a:rPr lang="en-US" sz="2400" dirty="0"/>
              <a:t>Hydroxychloroquine</a:t>
            </a:r>
          </a:p>
          <a:p>
            <a:pPr lvl="1"/>
            <a:endParaRPr lang="en-US" sz="2400" dirty="0"/>
          </a:p>
          <a:p>
            <a:r>
              <a:rPr lang="en-US" sz="3200" dirty="0"/>
              <a:t>COVID-19 Immune Modulation Domain</a:t>
            </a:r>
          </a:p>
          <a:p>
            <a:pPr lvl="1"/>
            <a:r>
              <a:rPr lang="en-US" sz="2400" dirty="0"/>
              <a:t>No immune modulation for COVID-19 (no placebo)</a:t>
            </a:r>
          </a:p>
          <a:p>
            <a:pPr lvl="1"/>
            <a:r>
              <a:rPr lang="en-US" sz="2400" dirty="0"/>
              <a:t>Interferon-β-1a</a:t>
            </a:r>
          </a:p>
          <a:p>
            <a:pPr lvl="1"/>
            <a:r>
              <a:rPr lang="en-US" sz="2400" dirty="0"/>
              <a:t>Anakinra (Interleukin-1 receptor antagonist)</a:t>
            </a:r>
          </a:p>
          <a:p>
            <a:pPr lvl="1"/>
            <a:r>
              <a:rPr lang="en-US" sz="2400" dirty="0"/>
              <a:t>Tocilizumab</a:t>
            </a:r>
          </a:p>
          <a:p>
            <a:pPr lvl="1"/>
            <a:r>
              <a:rPr lang="en-US" sz="2400" dirty="0"/>
              <a:t>Sarilumab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44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COVID-19 Specific Domains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Therapeutic anticoagulation</a:t>
            </a:r>
          </a:p>
          <a:p>
            <a:pPr lvl="1"/>
            <a:r>
              <a:rPr lang="en-US" sz="2400" dirty="0"/>
              <a:t>Local standard thromboprophylaxis</a:t>
            </a:r>
          </a:p>
          <a:p>
            <a:pPr lvl="1"/>
            <a:r>
              <a:rPr lang="en-US" sz="2400" dirty="0"/>
              <a:t>Therapeutic anticoagulation with LMWH or UFH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3200" dirty="0"/>
              <a:t>Immunoglobulin</a:t>
            </a:r>
            <a:endParaRPr lang="en-US" sz="2800" dirty="0"/>
          </a:p>
          <a:p>
            <a:pPr lvl="1"/>
            <a:r>
              <a:rPr lang="en-US" sz="2400" dirty="0"/>
              <a:t>No immunoglobulin intended to neutralize COVID-19</a:t>
            </a:r>
          </a:p>
          <a:p>
            <a:pPr lvl="1"/>
            <a:r>
              <a:rPr lang="en-US" sz="2400" dirty="0"/>
              <a:t>Convalescent plasma for COVID-19</a:t>
            </a:r>
          </a:p>
          <a:p>
            <a:pPr lvl="1"/>
            <a:endParaRPr lang="en-US" sz="2000" dirty="0"/>
          </a:p>
          <a:p>
            <a:r>
              <a:rPr lang="en-US" sz="3200" dirty="0"/>
              <a:t>Simvastatin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No simvastatin</a:t>
            </a:r>
          </a:p>
          <a:p>
            <a:pPr lvl="1"/>
            <a:r>
              <a:rPr lang="en-US" sz="2400" dirty="0"/>
              <a:t>Simvastatin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52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Pandemic Appendix to Core Protocol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251975"/>
            <a:ext cx="8686800" cy="5361095"/>
          </a:xfrm>
        </p:spPr>
        <p:txBody>
          <a:bodyPr/>
          <a:lstStyle/>
          <a:p>
            <a:r>
              <a:rPr lang="en-AU" sz="3600" b="1" dirty="0"/>
              <a:t>Pandemic strata</a:t>
            </a:r>
            <a:r>
              <a:rPr lang="en-AU" sz="3600" dirty="0"/>
              <a:t> designed as a sleeping strata</a:t>
            </a:r>
          </a:p>
          <a:p>
            <a:pPr lvl="1"/>
            <a:r>
              <a:rPr lang="en-AU" sz="2800" dirty="0"/>
              <a:t>Activated by the REMAP-CAP trial steering committee 13 March 2020</a:t>
            </a:r>
            <a:endParaRPr lang="en-AU" sz="3600" dirty="0"/>
          </a:p>
          <a:p>
            <a:r>
              <a:rPr lang="en-AU" sz="3600" dirty="0"/>
              <a:t>Activation of Pandemic Strata results in a number of changes to:</a:t>
            </a:r>
          </a:p>
          <a:p>
            <a:pPr marL="1252538" lvl="1"/>
            <a:r>
              <a:rPr lang="en-AU" sz="2800" dirty="0"/>
              <a:t>Eligibility criteria</a:t>
            </a:r>
          </a:p>
          <a:p>
            <a:pPr marL="1252538" lvl="1"/>
            <a:r>
              <a:rPr lang="en-AU" sz="2800" dirty="0"/>
              <a:t>Primary end-point</a:t>
            </a:r>
          </a:p>
          <a:p>
            <a:pPr marL="1252538" lvl="1"/>
            <a:r>
              <a:rPr lang="en-AU" sz="2800" dirty="0"/>
              <a:t>Statistical model</a:t>
            </a:r>
          </a:p>
          <a:p>
            <a:pPr marL="1252538" lvl="1"/>
            <a:r>
              <a:rPr lang="en-AU" sz="2800" dirty="0"/>
              <a:t>Frequency of RAR</a:t>
            </a:r>
          </a:p>
          <a:p>
            <a:pPr marL="1252538" lvl="1"/>
            <a:r>
              <a:rPr lang="en-AU" sz="2800" dirty="0"/>
              <a:t>New pandemic-specific domains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40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COVID-19 Collaboration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Coordinating with other studies for COVID-19</a:t>
            </a:r>
          </a:p>
          <a:p>
            <a:r>
              <a:rPr lang="en-US" sz="3200" dirty="0"/>
              <a:t>ASCOT trial in ANZ (antivirals)</a:t>
            </a:r>
          </a:p>
          <a:p>
            <a:r>
              <a:rPr lang="en-US" sz="3200" dirty="0"/>
              <a:t>CATCO in Canada (antivirals)</a:t>
            </a:r>
          </a:p>
          <a:p>
            <a:pPr lvl="1"/>
            <a:r>
              <a:rPr lang="en-US" sz="2400" dirty="0"/>
              <a:t>Possible </a:t>
            </a:r>
            <a:r>
              <a:rPr lang="en-US" sz="2400" dirty="0" err="1"/>
              <a:t>randomisation</a:t>
            </a:r>
            <a:r>
              <a:rPr lang="en-US" sz="2400" dirty="0"/>
              <a:t> in REMAP-CAP antiviral domain if in control arm of ASCOT / CATCO</a:t>
            </a:r>
          </a:p>
          <a:p>
            <a:r>
              <a:rPr lang="en-US" sz="3200" dirty="0"/>
              <a:t>LOVIT trial (vitamin C)</a:t>
            </a:r>
          </a:p>
          <a:p>
            <a:r>
              <a:rPr lang="en-US" sz="3200" dirty="0"/>
              <a:t>ATTACC trial (therapeutic anticoagulation)</a:t>
            </a:r>
          </a:p>
          <a:p>
            <a:pPr lvl="1"/>
            <a:endParaRPr lang="en-US" sz="1200" dirty="0"/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606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Consent processes during pandemic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Have requested permission to use phone / electronic confirmation of agreement to participate from person responsible</a:t>
            </a:r>
          </a:p>
          <a:p>
            <a:endParaRPr lang="en-US" sz="3200" dirty="0"/>
          </a:p>
          <a:p>
            <a:r>
              <a:rPr lang="en-US" sz="3200" dirty="0"/>
              <a:t>Considering asking for permission to allow verbal consent from participant if competent to consent</a:t>
            </a:r>
            <a:endParaRPr lang="en-US" sz="2400" dirty="0"/>
          </a:p>
          <a:p>
            <a:pPr lvl="1"/>
            <a:endParaRPr lang="en-US" sz="1200" dirty="0"/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525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Role of DSMB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2148"/>
            <a:ext cx="8627165" cy="5019261"/>
          </a:xfrm>
        </p:spPr>
        <p:txBody>
          <a:bodyPr/>
          <a:lstStyle/>
          <a:p>
            <a:r>
              <a:rPr lang="en-US" sz="3200" dirty="0"/>
              <a:t>Granted more flexibility</a:t>
            </a:r>
          </a:p>
          <a:p>
            <a:endParaRPr lang="en-US" sz="3200" dirty="0"/>
          </a:p>
          <a:p>
            <a:r>
              <a:rPr lang="en-US" sz="3200" dirty="0"/>
              <a:t>Can ask for additional analyses that might be relevant</a:t>
            </a:r>
          </a:p>
          <a:p>
            <a:endParaRPr lang="en-US" sz="3200" dirty="0"/>
          </a:p>
          <a:p>
            <a:r>
              <a:rPr lang="en-US" sz="3200" dirty="0"/>
              <a:t>Permitted to contact public health authorities direct with any information that they believe is important to public health response to COVID-19</a:t>
            </a:r>
            <a:endParaRPr lang="en-US" sz="2400" dirty="0"/>
          </a:p>
          <a:p>
            <a:pPr lvl="1"/>
            <a:endParaRPr lang="en-US" sz="1200" dirty="0"/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21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128"/>
            <a:ext cx="7886700" cy="787155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83087"/>
            <a:ext cx="5256584" cy="43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68223"/>
            <a:ext cx="751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sz="2400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sz="2400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Changes to eligibility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341783"/>
            <a:ext cx="8637104" cy="49099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/>
              <a:t>Does the patient have clinically suspected or proven pandemic infection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2800" dirty="0"/>
              <a:t>Clinically suspected = treating clinician believes that pandemic infection is a likely diagnosis</a:t>
            </a:r>
          </a:p>
          <a:p>
            <a:r>
              <a:rPr lang="en-US" sz="2800" dirty="0"/>
              <a:t>That testing is being done is not sufficient, must think pandemic infection is likely</a:t>
            </a:r>
          </a:p>
          <a:p>
            <a:r>
              <a:rPr lang="en-US" sz="2800" dirty="0"/>
              <a:t>Response to this question drives a number of changes to eligibility, CRF, randomization, and primary end-point.</a:t>
            </a:r>
          </a:p>
          <a:p>
            <a:r>
              <a:rPr lang="en-US" sz="2800" dirty="0"/>
              <a:t>Suspected or proven hospital-acquired pandemic infection are eligible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672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Changes to eligibility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528761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AU" sz="3400" dirty="0">
                <a:solidFill>
                  <a:prstClr val="white"/>
                </a:solidFill>
              </a:rPr>
              <a:t>The following platform eligibility criteria </a:t>
            </a:r>
            <a:r>
              <a:rPr lang="en-AU" sz="3400" u="sng" dirty="0">
                <a:solidFill>
                  <a:prstClr val="white"/>
                </a:solidFill>
              </a:rPr>
              <a:t>do not </a:t>
            </a:r>
            <a:r>
              <a:rPr lang="en-AU" sz="3400" dirty="0">
                <a:solidFill>
                  <a:prstClr val="white"/>
                </a:solidFill>
              </a:rPr>
              <a:t>apply for patients with clinically suspected or proven pandemic infection:</a:t>
            </a:r>
            <a:endParaRPr lang="en-AU" dirty="0">
              <a:solidFill>
                <a:prstClr val="white"/>
              </a:solidFill>
            </a:endParaRPr>
          </a:p>
          <a:p>
            <a:pPr marL="457200" lvl="1" indent="-457200"/>
            <a:r>
              <a:rPr lang="en-US" dirty="0"/>
              <a:t>Is the patient a resident of a nursing home or long-term care facility</a:t>
            </a:r>
          </a:p>
          <a:p>
            <a:pPr marL="457200" lvl="1" indent="-457200"/>
            <a:r>
              <a:rPr lang="en-US" dirty="0"/>
              <a:t>Prior to this illness was the patient known to be an inpatient in any healthcare facility within the last 30 days</a:t>
            </a:r>
          </a:p>
          <a:p>
            <a:pPr marL="457200" lvl="1" indent="-457200"/>
            <a:r>
              <a:rPr lang="en-US" dirty="0"/>
              <a:t>Does the patient have signs and/or symptoms that are consistent with lower respiratory tract infection</a:t>
            </a:r>
          </a:p>
          <a:p>
            <a:pPr marL="457200" lvl="1" indent="-457200"/>
            <a:r>
              <a:rPr lang="en-US" dirty="0"/>
              <a:t>Does the patient have radiological evidence of new onset infiltrate of infective origin</a:t>
            </a:r>
          </a:p>
          <a:p>
            <a:pPr marL="457200" lvl="1" indent="-457200"/>
            <a:r>
              <a:rPr lang="en-US" dirty="0"/>
              <a:t>Time window from hospital admission to ICU admission</a:t>
            </a:r>
          </a:p>
          <a:p>
            <a:pPr marL="457200" lvl="1" indent="-457200"/>
            <a:endParaRPr lang="en-US" dirty="0"/>
          </a:p>
          <a:p>
            <a:pPr marL="0" lvl="1" indent="0">
              <a:buNone/>
            </a:pPr>
            <a:r>
              <a:rPr lang="en-US" dirty="0"/>
              <a:t>Questions are still asked, software processes responses</a:t>
            </a:r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Changes to eligibility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5198165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AU" sz="3400" dirty="0">
                <a:solidFill>
                  <a:prstClr val="white"/>
                </a:solidFill>
              </a:rPr>
              <a:t>Platform inclusion criteria: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AU" sz="3400" dirty="0">
                <a:solidFill>
                  <a:prstClr val="white"/>
                </a:solidFill>
              </a:rPr>
              <a:t>Adult patient admitted to hospital with acute illness due to suspected or proven pandemic infection</a:t>
            </a:r>
          </a:p>
          <a:p>
            <a:pPr marL="514350" lvl="1" indent="-514350">
              <a:buFont typeface="+mj-lt"/>
              <a:buAutoNum type="arabicPeriod"/>
            </a:pPr>
            <a:endParaRPr lang="en-AU" sz="3400" dirty="0">
              <a:solidFill>
                <a:prstClr val="white"/>
              </a:solidFill>
            </a:endParaRPr>
          </a:p>
          <a:p>
            <a:pPr marL="0" lvl="1" indent="0">
              <a:buNone/>
            </a:pPr>
            <a:r>
              <a:rPr lang="en-AU" sz="3400" dirty="0">
                <a:solidFill>
                  <a:prstClr val="white"/>
                </a:solidFill>
              </a:rPr>
              <a:t>Platform exclusion criteria: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AU" sz="3400" dirty="0">
                <a:solidFill>
                  <a:prstClr val="white"/>
                </a:solidFill>
              </a:rPr>
              <a:t>Death deemed imminent within next 24 hours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AU" sz="3400" dirty="0">
                <a:solidFill>
                  <a:prstClr val="white"/>
                </a:solidFill>
              </a:rPr>
              <a:t>Patient expected to be discharged from hospital today or tomorrow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AU" sz="3400" dirty="0">
                <a:solidFill>
                  <a:prstClr val="white"/>
                </a:solidFill>
              </a:rPr>
              <a:t>&gt;14 days have elapsed while admitted to hospital with symptoms of acute illness due to suspected/proven pandemic infection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AU" sz="3400" dirty="0">
                <a:solidFill>
                  <a:prstClr val="white"/>
                </a:solidFill>
              </a:rPr>
              <a:t>Previous participation in this REMAP within the last 90 days</a:t>
            </a:r>
          </a:p>
          <a:p>
            <a:pPr marL="0" lvl="1" indent="0">
              <a:buNone/>
            </a:pPr>
            <a:endParaRPr lang="en-US" dirty="0"/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Changes to eligibility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546010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AU" sz="3400" dirty="0">
                <a:solidFill>
                  <a:prstClr val="white"/>
                </a:solidFill>
              </a:rPr>
              <a:t>Patients may now be eligible in both Moderate and Severe disease states:</a:t>
            </a:r>
          </a:p>
          <a:p>
            <a:pPr marL="457200" lvl="1" indent="-457200"/>
            <a:r>
              <a:rPr lang="en-AU" sz="3400" dirty="0">
                <a:solidFill>
                  <a:prstClr val="white"/>
                </a:solidFill>
              </a:rPr>
              <a:t>Severe State = receiving organ support in ICU</a:t>
            </a:r>
          </a:p>
          <a:p>
            <a:pPr marL="457200" lvl="1" indent="-457200"/>
            <a:r>
              <a:rPr lang="en-AU" sz="3400" dirty="0">
                <a:solidFill>
                  <a:prstClr val="white"/>
                </a:solidFill>
              </a:rPr>
              <a:t>Moderate State = </a:t>
            </a:r>
          </a:p>
          <a:p>
            <a:pPr marL="914400" lvl="2" indent="-457200"/>
            <a:r>
              <a:rPr lang="en-AU" dirty="0">
                <a:solidFill>
                  <a:prstClr val="white"/>
                </a:solidFill>
              </a:rPr>
              <a:t>In ICU but not receiving organ support</a:t>
            </a:r>
          </a:p>
          <a:p>
            <a:pPr marL="914400" lvl="2" indent="-457200"/>
            <a:r>
              <a:rPr lang="en-AU" dirty="0">
                <a:solidFill>
                  <a:prstClr val="white"/>
                </a:solidFill>
              </a:rPr>
              <a:t>Not in ICU</a:t>
            </a:r>
          </a:p>
          <a:p>
            <a:pPr marL="0" lvl="1" indent="0">
              <a:buNone/>
            </a:pPr>
            <a:endParaRPr lang="en-AU" dirty="0">
              <a:solidFill>
                <a:prstClr val="white"/>
              </a:solidFill>
            </a:endParaRPr>
          </a:p>
          <a:p>
            <a:pPr marL="0" lvl="1" indent="0">
              <a:buNone/>
            </a:pPr>
            <a:r>
              <a:rPr lang="en-AU" dirty="0">
                <a:solidFill>
                  <a:prstClr val="white"/>
                </a:solidFill>
              </a:rPr>
              <a:t>Patients may receive allocations while in Moderate state and later receive an allocation to other domains if then progress to Severe state.</a:t>
            </a:r>
          </a:p>
          <a:p>
            <a:pPr marL="0" lvl="1" indent="0">
              <a:buNone/>
            </a:pPr>
            <a:endParaRPr lang="en-AU" dirty="0">
              <a:solidFill>
                <a:prstClr val="white"/>
              </a:solidFill>
            </a:endParaRPr>
          </a:p>
          <a:p>
            <a:pPr marL="0" lvl="1" indent="0">
              <a:buNone/>
            </a:pPr>
            <a:r>
              <a:rPr lang="en-AU" dirty="0">
                <a:solidFill>
                  <a:prstClr val="white"/>
                </a:solidFill>
              </a:rPr>
              <a:t>Patients in Severe state cannot receive additional allocations if they become Moderate.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Changes to eligibility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2148"/>
            <a:ext cx="8637104" cy="4969565"/>
          </a:xfrm>
        </p:spPr>
        <p:txBody>
          <a:bodyPr>
            <a:normAutofit lnSpcReduction="10000"/>
          </a:bodyPr>
          <a:lstStyle/>
          <a:p>
            <a:pPr marL="457200" lvl="1" indent="-457200"/>
            <a:r>
              <a:rPr lang="en-US" dirty="0"/>
              <a:t>Location of the patient at time of screening </a:t>
            </a:r>
          </a:p>
          <a:p>
            <a:pPr marL="914400" lvl="2" indent="-457200"/>
            <a:r>
              <a:rPr lang="en-US" dirty="0"/>
              <a:t>ICU or non-ICU location</a:t>
            </a:r>
          </a:p>
          <a:p>
            <a:pPr marL="457200" lvl="1" indent="-457200"/>
            <a:r>
              <a:rPr lang="en-US" dirty="0"/>
              <a:t>Whether the patient has received invasive mechanical ventilation in ICU during this acute hospital admission</a:t>
            </a:r>
          </a:p>
          <a:p>
            <a:pPr marL="914400" lvl="2" indent="-457200"/>
            <a:r>
              <a:rPr lang="en-US" dirty="0"/>
              <a:t>For patients being assessed for Moderate State</a:t>
            </a:r>
          </a:p>
          <a:p>
            <a:pPr marL="457200" lvl="1" indent="-457200"/>
            <a:r>
              <a:rPr lang="en-US" dirty="0"/>
              <a:t>Where was pandemic infection acquired</a:t>
            </a:r>
          </a:p>
          <a:p>
            <a:pPr marL="914400" lvl="2" indent="-457200"/>
            <a:r>
              <a:rPr lang="en-US" dirty="0"/>
              <a:t>In hospital or in the community</a:t>
            </a:r>
          </a:p>
          <a:p>
            <a:pPr marL="914400" lvl="2" indent="-457200"/>
            <a:r>
              <a:rPr lang="en-US" dirty="0"/>
              <a:t>If in hospital, have signs or symptoms of pandemic infection been present for less than 14 days</a:t>
            </a:r>
          </a:p>
          <a:p>
            <a:pPr marL="457200" lvl="1" indent="-457200"/>
            <a:r>
              <a:rPr lang="en-US" dirty="0"/>
              <a:t>Ability to receive allocations in additional domains for Moderate patients who transition to the Severe state</a:t>
            </a:r>
          </a:p>
          <a:p>
            <a:pPr marL="457200" lvl="1" indent="-457200"/>
            <a:endParaRPr lang="en-US" dirty="0"/>
          </a:p>
          <a:p>
            <a:pPr marL="4572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Changed definitions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311966"/>
            <a:ext cx="8617226" cy="4989444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/>
              <a:t>ICU</a:t>
            </a:r>
            <a:r>
              <a:rPr lang="en-US" sz="3200" dirty="0"/>
              <a:t> </a:t>
            </a:r>
          </a:p>
          <a:p>
            <a:r>
              <a:rPr lang="en-US" sz="3200" dirty="0"/>
              <a:t>During a pandemic an ICU is defined as an area that is capable of providing ICU-level care:</a:t>
            </a:r>
          </a:p>
          <a:p>
            <a:pPr lvl="1"/>
            <a:r>
              <a:rPr lang="en-US" sz="2400" dirty="0"/>
              <a:t>NIV with a sealed mask, invasive mechanical ventilation, or vasopressors via continuous infusion</a:t>
            </a:r>
          </a:p>
          <a:p>
            <a:pPr lvl="1"/>
            <a:r>
              <a:rPr lang="en-US" sz="2400" dirty="0"/>
              <a:t>Existing wards which provide sealed mask NIV which do not have expanded capabilities do not qualify</a:t>
            </a:r>
          </a:p>
          <a:p>
            <a:endParaRPr lang="en-US" sz="3200" dirty="0"/>
          </a:p>
          <a:p>
            <a:r>
              <a:rPr lang="en-US" sz="3200" dirty="0"/>
              <a:t>May be a physical ICU or an area not usually designated as an ICU which has been re-purposed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70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Changed definitions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282148"/>
            <a:ext cx="8676861" cy="5151309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ICU Admission</a:t>
            </a:r>
          </a:p>
          <a:p>
            <a:r>
              <a:rPr lang="en-US" sz="3200" dirty="0"/>
              <a:t>For patients admitted to a location that is not usually designated as an ICU, admission is the time of first administration of qualifying organ support</a:t>
            </a:r>
          </a:p>
          <a:p>
            <a:pPr lvl="1"/>
            <a:r>
              <a:rPr lang="en-US" sz="2400" dirty="0"/>
              <a:t>Mechanical ventilation</a:t>
            </a:r>
          </a:p>
          <a:p>
            <a:pPr lvl="1"/>
            <a:r>
              <a:rPr lang="en-US" sz="2400" dirty="0"/>
              <a:t>Non-invasive ventilation (including HFNO)</a:t>
            </a:r>
          </a:p>
          <a:p>
            <a:pPr lvl="1"/>
            <a:r>
              <a:rPr lang="en-US" sz="2400" dirty="0"/>
              <a:t>Vasopressors or inotropes via continuous infusion</a:t>
            </a:r>
          </a:p>
          <a:p>
            <a:endParaRPr lang="en-US" sz="3200" dirty="0"/>
          </a:p>
          <a:p>
            <a:r>
              <a:rPr lang="en-US" sz="3200" dirty="0"/>
              <a:t>If the patient is not in a physical ICU, do not commence the eligibility process until patient has a qualifying organ failure support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94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1281</Words>
  <Application>Microsoft Office PowerPoint</Application>
  <PresentationFormat>On-screen Show (4:3)</PresentationFormat>
  <Paragraphs>202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PowerPoint Presentation</vt:lpstr>
      <vt:lpstr>Pandemic Appendix to Core Protocol</vt:lpstr>
      <vt:lpstr>Changes to eligibility</vt:lpstr>
      <vt:lpstr>Changes to eligibility</vt:lpstr>
      <vt:lpstr>Changes to eligibility</vt:lpstr>
      <vt:lpstr>Changes to eligibility</vt:lpstr>
      <vt:lpstr>Changes to eligibility</vt:lpstr>
      <vt:lpstr>Changed definitions</vt:lpstr>
      <vt:lpstr>Changed definitions</vt:lpstr>
      <vt:lpstr>Changed definitions</vt:lpstr>
      <vt:lpstr>Primary end-point</vt:lpstr>
      <vt:lpstr>CRF changes </vt:lpstr>
      <vt:lpstr>CRF changes </vt:lpstr>
      <vt:lpstr>CRF changes </vt:lpstr>
      <vt:lpstr>Statistical Model</vt:lpstr>
      <vt:lpstr>Analysis and RAR during pandemic</vt:lpstr>
      <vt:lpstr>Current Domains in pandemic model</vt:lpstr>
      <vt:lpstr>COVID-19 Specific Domains</vt:lpstr>
      <vt:lpstr>COVID-19 Specific Domains</vt:lpstr>
      <vt:lpstr>COVID-19 Collaboration</vt:lpstr>
      <vt:lpstr>Consent processes during pandemic</vt:lpstr>
      <vt:lpstr>Role of DSMB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Litton</dc:creator>
  <cp:lastModifiedBy>Cameron Green</cp:lastModifiedBy>
  <cp:revision>123</cp:revision>
  <cp:lastPrinted>2018-08-07T02:54:04Z</cp:lastPrinted>
  <dcterms:created xsi:type="dcterms:W3CDTF">2018-04-05T08:37:14Z</dcterms:created>
  <dcterms:modified xsi:type="dcterms:W3CDTF">2020-07-19T06:08:39Z</dcterms:modified>
</cp:coreProperties>
</file>