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3" r:id="rId3"/>
    <p:sldId id="287" r:id="rId4"/>
    <p:sldId id="316" r:id="rId5"/>
    <p:sldId id="319" r:id="rId6"/>
    <p:sldId id="370" r:id="rId7"/>
    <p:sldId id="288" r:id="rId8"/>
    <p:sldId id="303" r:id="rId9"/>
    <p:sldId id="312" r:id="rId10"/>
    <p:sldId id="360" r:id="rId11"/>
    <p:sldId id="292" r:id="rId12"/>
    <p:sldId id="301" r:id="rId13"/>
    <p:sldId id="371" r:id="rId14"/>
    <p:sldId id="318" r:id="rId15"/>
    <p:sldId id="372" r:id="rId16"/>
    <p:sldId id="373" r:id="rId17"/>
    <p:sldId id="368" r:id="rId18"/>
    <p:sldId id="369" r:id="rId19"/>
    <p:sldId id="297" r:id="rId20"/>
    <p:sldId id="315" r:id="rId21"/>
    <p:sldId id="285" r:id="rId22"/>
  </p:sldIdLst>
  <p:sldSz cx="9144000" cy="5143500" type="screen16x9"/>
  <p:notesSz cx="6735763" cy="98663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26136A-847A-F9FE-4B52-C45A7ADF4211}" name="Anthony Gordon" initials="ACG" userId="Anthony Gordon" providerId="None"/>
  <p188:author id="{64DD0688-4E86-28C3-9A86-6D5A4A7F683F}" name="Tom Hills" initials="TH" userId="23ea10653ca1864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  <p:cmAuthor id="1" name="muralis.doc@gmail.com" initials="m" lastIdx="1" clrIdx="1">
    <p:extLst>
      <p:ext uri="{19B8F6BF-5375-455C-9EA6-DF929625EA0E}">
        <p15:presenceInfo xmlns:p15="http://schemas.microsoft.com/office/powerpoint/2012/main" userId="beb1a6b6fef57d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AA"/>
    <a:srgbClr val="EDC9E6"/>
    <a:srgbClr val="F1A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3469" autoAdjust="0"/>
  </p:normalViewPr>
  <p:slideViewPr>
    <p:cSldViewPr snapToGrid="0">
      <p:cViewPr varScale="1">
        <p:scale>
          <a:sx n="140" d="100"/>
          <a:sy n="140" d="100"/>
        </p:scale>
        <p:origin x="9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31/10/2023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31/10/2023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32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357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70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846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933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655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3607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18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4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346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58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692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270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849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141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69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771108"/>
            <a:ext cx="8416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2" y="2225351"/>
            <a:ext cx="8322907" cy="279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7585004" y="3988555"/>
            <a:ext cx="789603" cy="63589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2C968-2EE5-4DD0-8153-2EFE43BE86F2}"/>
              </a:ext>
            </a:extLst>
          </p:cNvPr>
          <p:cNvSpPr/>
          <p:nvPr userDrawn="1"/>
        </p:nvSpPr>
        <p:spPr>
          <a:xfrm>
            <a:off x="0" y="43053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6DBB1-1407-4DAD-8C1A-D6226FF93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" y="4333292"/>
            <a:ext cx="9032536" cy="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0177"/>
            <a:ext cx="7886700" cy="5903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408"/>
            <a:ext cx="7886700" cy="2932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29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iamond 7"/>
          <p:cNvSpPr/>
          <p:nvPr userDrawn="1"/>
        </p:nvSpPr>
        <p:spPr>
          <a:xfrm>
            <a:off x="498022" y="311871"/>
            <a:ext cx="789603" cy="63589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7" y="718"/>
            <a:ext cx="1178453" cy="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910567"/>
            <a:ext cx="7886700" cy="5903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85434"/>
            <a:ext cx="3868340" cy="377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04372"/>
            <a:ext cx="3868340" cy="253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6" y="1592747"/>
            <a:ext cx="3887391" cy="377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104372"/>
            <a:ext cx="3887391" cy="253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629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iamond 11"/>
          <p:cNvSpPr/>
          <p:nvPr userDrawn="1"/>
        </p:nvSpPr>
        <p:spPr>
          <a:xfrm>
            <a:off x="498022" y="311871"/>
            <a:ext cx="789603" cy="63589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7" y="718"/>
            <a:ext cx="1178453" cy="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4450"/>
            <a:ext cx="7886700" cy="47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280"/>
            <a:ext cx="7886700" cy="3054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29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iamond 7"/>
          <p:cNvSpPr/>
          <p:nvPr userDrawn="1"/>
        </p:nvSpPr>
        <p:spPr>
          <a:xfrm>
            <a:off x="498022" y="311871"/>
            <a:ext cx="789603" cy="63589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7" y="718"/>
            <a:ext cx="1178453" cy="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910568"/>
            <a:ext cx="7886700" cy="458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3760"/>
            <a:ext cx="3886200" cy="3128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3760"/>
            <a:ext cx="3886200" cy="3128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629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iamond 9"/>
          <p:cNvSpPr/>
          <p:nvPr userDrawn="1"/>
        </p:nvSpPr>
        <p:spPr>
          <a:xfrm>
            <a:off x="498022" y="311871"/>
            <a:ext cx="789603" cy="63589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7" y="718"/>
            <a:ext cx="1178453" cy="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497305" y="2571750"/>
            <a:ext cx="7844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EDC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Immune Modulation Domain</a:t>
            </a:r>
          </a:p>
          <a:p>
            <a:pPr algn="ctr"/>
            <a:r>
              <a:rPr lang="en-US" sz="3300" b="1" dirty="0">
                <a:solidFill>
                  <a:srgbClr val="EDC9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 Flu)</a:t>
            </a:r>
            <a:endParaRPr lang="en-US" sz="1200" b="1" dirty="0">
              <a:solidFill>
                <a:srgbClr val="EDC9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60" y="1003038"/>
            <a:ext cx="8298352" cy="323895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 patients with influenza test results pending, can randomize with ‘Delayed Reveal’ when test results are available.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475489" y="124874"/>
            <a:ext cx="66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 with delayed reveal</a:t>
            </a:r>
          </a:p>
        </p:txBody>
      </p:sp>
    </p:spTree>
    <p:extLst>
      <p:ext uri="{BB962C8B-B14F-4D97-AF65-F5344CB8AC3E}">
        <p14:creationId xmlns:p14="http://schemas.microsoft.com/office/powerpoint/2010/main" val="87235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73" y="86813"/>
            <a:ext cx="740298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Influenza Immune Modulation Intervention</a:t>
            </a:r>
            <a:endParaRPr lang="en-US" sz="16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969066"/>
            <a:ext cx="8332013" cy="368244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assigned to this intervention are not to receive any additional targeted immune modulation therapy until the end of study day 28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Corticosteroids can be administered, either by enrolment in the Corticosteroid Domain of REMAP-CAP or as determined by the treating clinician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86813"/>
            <a:ext cx="6553276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Tocilizumab intervention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969066"/>
            <a:ext cx="8295437" cy="368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Adult dosing: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Tocilizumab will be administered as a single dose of 8mg/kg based with the total dose not exceeding 800mg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Given as an infusion via a central or peripheral line over a one-hour period</a:t>
            </a:r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4" y="86813"/>
            <a:ext cx="656059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Tocilizumab intervention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6" y="969066"/>
            <a:ext cx="8346644" cy="368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Pediatric dosing: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For children weighing ≥30kg adult dosing will be used (single dose of 8mg/kg based with the total dose not exceeding 800mg)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For children weighing &lt; 30 kg tocilizumab will be administered as a single dose of 12mg/kg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Given as an infusion via a central or peripheral line over a one-hour period</a:t>
            </a:r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3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86813"/>
            <a:ext cx="6553276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Baricitinib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969066"/>
            <a:ext cx="8492947" cy="368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Adult dosing: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Baricitinib will be administered enterally at a dose of: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4 mg once daily if the eGFR is ≥60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 mg once daily if the eGFR is ≥30 and &lt;60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 mg once daily if the eGFR is ≥15 and &lt;30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Dose withheld if the eGFR is &lt;15 mL/min or if the patient is receiving renal replacement therapy</a:t>
            </a:r>
          </a:p>
          <a:p>
            <a:pPr marL="171450" lvl="1">
              <a:spcBef>
                <a:spcPts val="75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Cease baricitinib after 10 days or hospital discharge, whichever occurs first</a:t>
            </a:r>
          </a:p>
        </p:txBody>
      </p:sp>
    </p:spTree>
    <p:extLst>
      <p:ext uri="{BB962C8B-B14F-4D97-AF65-F5344CB8AC3E}">
        <p14:creationId xmlns:p14="http://schemas.microsoft.com/office/powerpoint/2010/main" val="329645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4" y="86813"/>
            <a:ext cx="656059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Baricitinib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9" y="969066"/>
            <a:ext cx="8339328" cy="368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Pediatric (≥ 9 years) dosing: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Baricitinib will be administered enterally at a dose of: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4 mg once daily if the eGFR is ≥60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 mg once daily if the eGFR is ≥30 and &lt;60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 mg once daily if the eGFR is ≥15 and &lt;30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Dose withheld if the eGFR is &lt;15 mL/min or if the patient is receiving renal replacement therapy</a:t>
            </a:r>
          </a:p>
          <a:p>
            <a:pPr marL="171450" lvl="1">
              <a:spcBef>
                <a:spcPts val="75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Cease baricitinib after 10 days or hospital discharge, whichever occurs first</a:t>
            </a:r>
          </a:p>
        </p:txBody>
      </p:sp>
    </p:spTree>
    <p:extLst>
      <p:ext uri="{BB962C8B-B14F-4D97-AF65-F5344CB8AC3E}">
        <p14:creationId xmlns:p14="http://schemas.microsoft.com/office/powerpoint/2010/main" val="175412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4" y="86813"/>
            <a:ext cx="656059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Baricitinib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06" y="969066"/>
            <a:ext cx="8375904" cy="368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Pediatric (&lt; 9 years) dosing: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Baricitinib will be administered enterally at a dose of: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 mg once daily if the eGFR is ≥60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1 mg once daily if the eGFR is ≥30 and &lt;60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Dose withheld if the eGFR is &lt;30 mL/min or if the patient is receiving renal replacement therapy</a:t>
            </a:r>
          </a:p>
          <a:p>
            <a:pPr marL="171450" lvl="1">
              <a:spcBef>
                <a:spcPts val="750"/>
              </a:spcBef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Cease baricitinib after 10 days or hospital discharge, whichever occurs first</a:t>
            </a:r>
          </a:p>
        </p:txBody>
      </p:sp>
    </p:spTree>
    <p:extLst>
      <p:ext uri="{BB962C8B-B14F-4D97-AF65-F5344CB8AC3E}">
        <p14:creationId xmlns:p14="http://schemas.microsoft.com/office/powerpoint/2010/main" val="151490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4" y="86813"/>
            <a:ext cx="6575222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85" y="969066"/>
            <a:ext cx="8573415" cy="3682448"/>
          </a:xfrm>
        </p:spPr>
        <p:txBody>
          <a:bodyPr/>
          <a:lstStyle/>
          <a:p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Use hospital stock of tocilizumab and baricitinib</a:t>
            </a:r>
          </a:p>
          <a:p>
            <a:pPr lvl="1"/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We are working with suppliers to investigate whether tocilizumab may be made available to participating sites</a:t>
            </a:r>
          </a:p>
        </p:txBody>
      </p:sp>
    </p:spTree>
    <p:extLst>
      <p:ext uri="{BB962C8B-B14F-4D97-AF65-F5344CB8AC3E}">
        <p14:creationId xmlns:p14="http://schemas.microsoft.com/office/powerpoint/2010/main" val="16112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18" y="86813"/>
            <a:ext cx="6567907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Immune Modulation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969066"/>
            <a:ext cx="8302752" cy="3682448"/>
          </a:xfrm>
        </p:spPr>
        <p:txBody>
          <a:bodyPr/>
          <a:lstStyle/>
          <a:p>
            <a:pPr marL="0" indent="0">
              <a:buNone/>
            </a:pPr>
            <a:r>
              <a:rPr lang="en-AU" sz="2700" u="sng" dirty="0"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</a:p>
          <a:p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The primary endpoint for this domain is the primary outcome specified in the version of the REMAP-CAP Core Protocol that is operative at the time of each adaptive analysis.</a:t>
            </a:r>
          </a:p>
          <a:p>
            <a:pPr marL="0" indent="0">
              <a:buNone/>
            </a:pPr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3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4" y="86813"/>
            <a:ext cx="656059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Immune Modulation Endpoints</a:t>
            </a:r>
            <a:endParaRPr lang="en-US" sz="1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27" y="969066"/>
            <a:ext cx="8258861" cy="3682448"/>
          </a:xfrm>
        </p:spPr>
        <p:txBody>
          <a:bodyPr/>
          <a:lstStyle/>
          <a:p>
            <a:pPr marL="0" indent="0">
              <a:buNone/>
            </a:pPr>
            <a:r>
              <a:rPr lang="en-AU" sz="2700" u="sng" dirty="0">
                <a:latin typeface="Arial" panose="020B0604020202020204" pitchFamily="34" charset="0"/>
                <a:cs typeface="Arial" panose="020B0604020202020204" pitchFamily="34" charset="0"/>
              </a:rPr>
              <a:t>Secondary endpoints</a:t>
            </a:r>
          </a:p>
          <a:p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As per core protocol with the following additional domain-specific secondary endpoints</a:t>
            </a:r>
            <a:r>
              <a:rPr lang="en-NZ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Positive blood culture for pathogenic bacteria and/or fungus during this hospitalization and more than 48 hours following randomization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Pulmonary aspergillosis, during this hospitalization and more than 48 hours following randomization</a:t>
            </a:r>
            <a:endParaRPr lang="en-A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4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4" y="54553"/>
            <a:ext cx="6575222" cy="590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 Background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90F740E-03D5-439A-924E-03777ED17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8939" y="1055077"/>
            <a:ext cx="8590084" cy="3903785"/>
          </a:xfrm>
        </p:spPr>
        <p:txBody>
          <a:bodyPr/>
          <a:lstStyle/>
          <a:p>
            <a:pPr marL="257175" indent="-257175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Immune modulation with tocilizumab and baricitinib is effective in severe COVID-19</a:t>
            </a:r>
          </a:p>
          <a:p>
            <a:pPr marL="257175" indent="-257175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similarities in the immune response in severe COVID-19 and severe influenza</a:t>
            </a:r>
          </a:p>
          <a:p>
            <a:pPr marL="257175" indent="-257175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Interleukin-6 (IL-6) is a key cytokine and levels are elevated in both severe COVID-19 and severe influenza</a:t>
            </a:r>
          </a:p>
          <a:p>
            <a:pPr marL="257175" indent="-257175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influenza:</a:t>
            </a:r>
          </a:p>
          <a:p>
            <a:pPr marL="600075" lvl="1" indent="-257175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IL-6 concentrations were associated with disease severity and mortality and inversely associated with arterial oxygen levels in hospitalized influenza patients</a:t>
            </a:r>
          </a:p>
          <a:p>
            <a:pPr marL="257175" indent="-257175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2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4" y="86813"/>
            <a:ext cx="6560591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969066"/>
            <a:ext cx="8361274" cy="3682448"/>
          </a:xfrm>
        </p:spPr>
        <p:txBody>
          <a:bodyPr/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Severe thrombocytopenia, out of keeping with clinical disease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Severe neutropenia, out of keeping with clinical disease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Increase in LFTs to 5x upper limit of normal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Gastrointestinal perforation</a:t>
            </a:r>
          </a:p>
          <a:p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SAEs in the opinion of the site investigator reasonably have occurred as a consequence of study intervention or study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616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92347"/>
            <a:ext cx="5915025" cy="59036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781" y="887315"/>
            <a:ext cx="3942438" cy="32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5" y="4326168"/>
            <a:ext cx="563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18" y="86813"/>
            <a:ext cx="6567907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IM Domain Interventions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5" y="1006337"/>
            <a:ext cx="8393373" cy="38799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700" u="sng" dirty="0">
                <a:latin typeface="Arial" panose="020B0604020202020204" pitchFamily="34" charset="0"/>
                <a:cs typeface="Arial" panose="020B0604020202020204" pitchFamily="34" charset="0"/>
              </a:rPr>
              <a:t>Available interventions</a:t>
            </a: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No Immune Modulation</a:t>
            </a:r>
          </a:p>
          <a:p>
            <a:pPr>
              <a:lnSpc>
                <a:spcPct val="100000"/>
              </a:lnSpc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Tocilizumab</a:t>
            </a:r>
          </a:p>
          <a:p>
            <a:pPr>
              <a:lnSpc>
                <a:spcPct val="100000"/>
              </a:lnSpc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Baricitinib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2B8E3A-19F1-154C-AB71-548CA011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35" y="1059083"/>
            <a:ext cx="8548304" cy="3426062"/>
          </a:xfrm>
        </p:spPr>
        <p:txBody>
          <a:bodyPr/>
          <a:lstStyle/>
          <a:p>
            <a:pPr marL="198835" lvl="1" indent="-19883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Interleukin-6 receptor antagonist</a:t>
            </a:r>
          </a:p>
          <a:p>
            <a:pPr marL="198835" lvl="1" indent="-19883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Licensed for use in rheumatological conditions and for COVID-19</a:t>
            </a:r>
          </a:p>
          <a:p>
            <a:pPr marL="198835" lvl="1" indent="-19883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Studied in REMAP-CAP (‘IM1’ COVID-19 Immune Modulation Domain) alongside another IL-6RA sarilumab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44E3DF-2929-464C-A7ED-2EEF23FB0FDA}"/>
              </a:ext>
            </a:extLst>
          </p:cNvPr>
          <p:cNvSpPr txBox="1">
            <a:spLocks/>
          </p:cNvSpPr>
          <p:nvPr/>
        </p:nvSpPr>
        <p:spPr>
          <a:xfrm>
            <a:off x="482804" y="54553"/>
            <a:ext cx="6575222" cy="59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A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Tocilizumab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41133-87B8-FD50-2D0E-3F8158A27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8"/>
          <a:stretch/>
        </p:blipFill>
        <p:spPr>
          <a:xfrm>
            <a:off x="2004646" y="2660881"/>
            <a:ext cx="4721469" cy="638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E1384-6F83-4D9B-F88B-69B69A357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646" y="3335742"/>
            <a:ext cx="2550009" cy="1799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19B16-6AD8-E6B0-FD19-68A2FC551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347" y="3331370"/>
            <a:ext cx="2138662" cy="1804099"/>
          </a:xfrm>
          <a:prstGeom prst="rect">
            <a:avLst/>
          </a:prstGeom>
        </p:spPr>
      </p:pic>
      <p:sp>
        <p:nvSpPr>
          <p:cNvPr id="12" name="Lightning Bolt 11" descr="-">
            <a:extLst>
              <a:ext uri="{FF2B5EF4-FFF2-40B4-BE49-F238E27FC236}">
                <a16:creationId xmlns:a16="http://schemas.microsoft.com/office/drawing/2014/main" id="{43730CF1-A742-693C-A653-DAE76A740EB9}"/>
              </a:ext>
            </a:extLst>
          </p:cNvPr>
          <p:cNvSpPr/>
          <p:nvPr/>
        </p:nvSpPr>
        <p:spPr>
          <a:xfrm>
            <a:off x="1143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3" name="Lightning Bolt 12" descr="-">
            <a:extLst>
              <a:ext uri="{FF2B5EF4-FFF2-40B4-BE49-F238E27FC236}">
                <a16:creationId xmlns:a16="http://schemas.microsoft.com/office/drawing/2014/main" id="{2C58256F-997F-79CA-BBA8-7FA0BCD200B2}"/>
              </a:ext>
            </a:extLst>
          </p:cNvPr>
          <p:cNvSpPr/>
          <p:nvPr/>
        </p:nvSpPr>
        <p:spPr>
          <a:xfrm>
            <a:off x="1143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</p:spTree>
    <p:extLst>
      <p:ext uri="{BB962C8B-B14F-4D97-AF65-F5344CB8AC3E}">
        <p14:creationId xmlns:p14="http://schemas.microsoft.com/office/powerpoint/2010/main" val="213085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2B8E3A-19F1-154C-AB71-548CA011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890338"/>
            <a:ext cx="8847222" cy="3594808"/>
          </a:xfrm>
        </p:spPr>
        <p:txBody>
          <a:bodyPr/>
          <a:lstStyle/>
          <a:p>
            <a:pPr marL="600075" lvl="1" indent="-25717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Oral/enteral selective JAK1/JAK2 inhibitor </a:t>
            </a:r>
          </a:p>
          <a:p>
            <a:pPr marL="600075" lvl="1" indent="-25717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Widely used for autoimmune and atopic diseases</a:t>
            </a:r>
          </a:p>
          <a:p>
            <a:pPr marL="600075" lvl="1" indent="-25717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Inhibits the intracellular signaling of cytokines known to be elevated in severe influenza (including IL-6)</a:t>
            </a:r>
          </a:p>
          <a:p>
            <a:pPr marL="600075" lvl="1" indent="-257175">
              <a:lnSpc>
                <a:spcPct val="100000"/>
              </a:lnSpc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Effective in severe COVID-19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44E3DF-2929-464C-A7ED-2EEF23FB0FDA}"/>
              </a:ext>
            </a:extLst>
          </p:cNvPr>
          <p:cNvSpPr txBox="1">
            <a:spLocks/>
          </p:cNvSpPr>
          <p:nvPr/>
        </p:nvSpPr>
        <p:spPr>
          <a:xfrm>
            <a:off x="490118" y="54553"/>
            <a:ext cx="6567907" cy="590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A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Baricitinib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ge-related rates&#10;&#10;Description automatically generated with medium confidence">
            <a:extLst>
              <a:ext uri="{FF2B5EF4-FFF2-40B4-BE49-F238E27FC236}">
                <a16:creationId xmlns:a16="http://schemas.microsoft.com/office/drawing/2014/main" id="{BF1505B6-D835-A46D-18D5-705236C6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30" y="3367057"/>
            <a:ext cx="1613514" cy="1613514"/>
          </a:xfrm>
          <a:prstGeom prst="rect">
            <a:avLst/>
          </a:prstGeom>
        </p:spPr>
      </p:pic>
      <p:pic>
        <p:nvPicPr>
          <p:cNvPr id="5" name="Picture 4" descr="A diagram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C899AA38-C056-4930-8016-E2CCB1BB7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6" y="3367057"/>
            <a:ext cx="3784697" cy="1628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26DF5-4023-22CF-4090-6F8F73BB3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931" y="2732241"/>
            <a:ext cx="3001958" cy="5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8" y="86813"/>
            <a:ext cx="6597167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study question in Influenza IM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3" y="969066"/>
            <a:ext cx="7732295" cy="3682448"/>
          </a:xfrm>
        </p:spPr>
        <p:txBody>
          <a:bodyPr>
            <a:noAutofit/>
          </a:bodyPr>
          <a:lstStyle/>
          <a:p>
            <a:pPr algn="ctr"/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Does treatment with tocilizumab or baricitinib, improve outcomes for critically ill adults with severe influenza? 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4" y="86813"/>
            <a:ext cx="6575222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006336"/>
            <a:ext cx="8301790" cy="3918589"/>
          </a:xfrm>
        </p:spPr>
        <p:txBody>
          <a:bodyPr/>
          <a:lstStyle/>
          <a:p>
            <a:pPr marL="0" indent="0">
              <a:buNone/>
            </a:pPr>
            <a:r>
              <a:rPr lang="en-AU" sz="2700" u="sng" dirty="0">
                <a:latin typeface="Arial" panose="020B0604020202020204" pitchFamily="34" charset="0"/>
                <a:cs typeface="Arial" panose="020B0604020202020204" pitchFamily="34" charset="0"/>
              </a:rPr>
              <a:t>Inclusion Criteria:</a:t>
            </a:r>
          </a:p>
          <a:p>
            <a:pPr>
              <a:lnSpc>
                <a:spcPct val="100000"/>
              </a:lnSpc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Platform eligible</a:t>
            </a:r>
          </a:p>
          <a:p>
            <a:pPr>
              <a:lnSpc>
                <a:spcPct val="100000"/>
              </a:lnSpc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Severe state (receiving organ failure support)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Influenza virus infection confirmed by microbiological testing.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opinion of the treating clinician, the primary contributor to the patient’s Severe Illness is a respiratory tract infection (e.g. not unwell with trauma and happen to have influenza)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7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86813"/>
            <a:ext cx="6535513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887370"/>
            <a:ext cx="8208975" cy="3682448"/>
          </a:xfrm>
        </p:spPr>
        <p:txBody>
          <a:bodyPr/>
          <a:lstStyle/>
          <a:p>
            <a:pPr marL="0" indent="0">
              <a:buNone/>
            </a:pPr>
            <a:r>
              <a:rPr lang="en-AU" sz="2100" u="sng" dirty="0">
                <a:latin typeface="Arial" panose="020B0604020202020204" pitchFamily="34" charset="0"/>
                <a:cs typeface="Arial" panose="020B0604020202020204" pitchFamily="34" charset="0"/>
              </a:rPr>
              <a:t>Domain Exclusion Criteria: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SARS-CoV-2 infection has been confirmed by microbiological testing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Known condition or treatment resulting in ongoing immune suppression including neutropenia prior to this hospitalization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neutrophil count &lt;1.0 x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/ 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Confirmed or strongly-suspected active mycobacterial infection or invasive fungal infection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 has already received any dose of one or more of tocilizumab (or another IL-6 receptor antagonist) or baricitinib (or another JAK inhibitor) during this hospitalization or is on long-term therapy with any of these agents prior to this hospital admission.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treating clinician believes that participation in the domain would not be in the best interests of the patient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4" y="86813"/>
            <a:ext cx="6575222" cy="5903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1C5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endParaRPr lang="en-US" sz="1800" dirty="0">
              <a:solidFill>
                <a:srgbClr val="1C5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32" y="902776"/>
            <a:ext cx="8390535" cy="4050692"/>
          </a:xfrm>
        </p:spPr>
        <p:txBody>
          <a:bodyPr/>
          <a:lstStyle/>
          <a:p>
            <a:pPr marL="0" indent="0">
              <a:buNone/>
            </a:pP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Intervention Exclusion Criteria: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Known hypersensitivity to an agent specified as an intervention in this domain will exclude a patient from receiving that agent.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Known or suspected pregnancy is an exclusion for Baricitinib.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Whether known or suspected pregnancy results in exclusion from the tocilizumab intervention depends on local approvals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ALT or an AST that is &gt;5x the upper limit of normal is an exclusion for tocilizumab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platelet count &lt; 50 x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/ L is an exclusion for tocilizumab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baseline eGFR &lt;15 mL/min/1.73m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and/or receipt of renal replacement therapy (including long-term renal replacement therapy) at baseline is an exclusion from Baricitinib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e9531d3-6393-424a-80ef-1177df36eed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1085</Words>
  <Application>Microsoft Office PowerPoint</Application>
  <PresentationFormat>On-screen Show (16:9)</PresentationFormat>
  <Paragraphs>121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Calibri</vt:lpstr>
      <vt:lpstr>Office Theme</vt:lpstr>
      <vt:lpstr>PowerPoint Presentation</vt:lpstr>
      <vt:lpstr>Influenza IM Background</vt:lpstr>
      <vt:lpstr>Influenza IM Domain Interventions</vt:lpstr>
      <vt:lpstr>PowerPoint Presentation</vt:lpstr>
      <vt:lpstr>PowerPoint Presentation</vt:lpstr>
      <vt:lpstr>Key study question in Influenza IM</vt:lpstr>
      <vt:lpstr>Eligibility</vt:lpstr>
      <vt:lpstr>Eligibility</vt:lpstr>
      <vt:lpstr>Eligibility</vt:lpstr>
      <vt:lpstr>PowerPoint Presentation</vt:lpstr>
      <vt:lpstr>No Influenza Immune Modulation Intervention</vt:lpstr>
      <vt:lpstr>Tocilizumab intervention</vt:lpstr>
      <vt:lpstr>Tocilizumab intervention</vt:lpstr>
      <vt:lpstr>Baricitinib Intervention</vt:lpstr>
      <vt:lpstr>Baricitinib Intervention</vt:lpstr>
      <vt:lpstr>Baricitinib Intervention</vt:lpstr>
      <vt:lpstr>Influenza IM Drugs</vt:lpstr>
      <vt:lpstr>Influenza Immune Modulation Endpoints</vt:lpstr>
      <vt:lpstr>Influenza Immune Modulation Endpoints</vt:lpstr>
      <vt:lpstr>Domain specific adverse events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muralis.doc@gmail.com</dc:creator>
  <cp:lastModifiedBy>Cameron Green</cp:lastModifiedBy>
  <cp:revision>31</cp:revision>
  <dcterms:created xsi:type="dcterms:W3CDTF">2020-07-24T10:00:01Z</dcterms:created>
  <dcterms:modified xsi:type="dcterms:W3CDTF">2023-10-31T03:55:00Z</dcterms:modified>
</cp:coreProperties>
</file>