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0" r:id="rId4"/>
  </p:sldMasterIdLst>
  <p:notesMasterIdLst>
    <p:notesMasterId r:id="rId22"/>
  </p:notesMasterIdLst>
  <p:sldIdLst>
    <p:sldId id="405" r:id="rId5"/>
    <p:sldId id="429" r:id="rId6"/>
    <p:sldId id="435" r:id="rId7"/>
    <p:sldId id="436" r:id="rId8"/>
    <p:sldId id="444" r:id="rId9"/>
    <p:sldId id="437" r:id="rId10"/>
    <p:sldId id="445" r:id="rId11"/>
    <p:sldId id="446" r:id="rId12"/>
    <p:sldId id="447" r:id="rId13"/>
    <p:sldId id="452" r:id="rId14"/>
    <p:sldId id="453" r:id="rId15"/>
    <p:sldId id="448" r:id="rId16"/>
    <p:sldId id="450" r:id="rId17"/>
    <p:sldId id="451" r:id="rId18"/>
    <p:sldId id="441" r:id="rId19"/>
    <p:sldId id="449" r:id="rId20"/>
    <p:sldId id="44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E04D8B-8ED2-A940-1B1E-E4E5B319A8DE}" name="Ilonka Schoester" initials="IS" userId="S::ilonka.schoester@ecraid.eu::a7efd3d0-3348-4eec-891a-33702b3ee6d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2481"/>
    <a:srgbClr val="F84951"/>
    <a:srgbClr val="CEDE44"/>
    <a:srgbClr val="FCE93D"/>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65E636-AF82-40AC-A970-3F136682025B}" v="3" dt="2024-04-24T14:54:03.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444"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ronach, Lucy" userId="f91ace40-3cf9-4cd0-a744-5b4b520ec789" providerId="ADAL" clId="{2865E636-AF82-40AC-A970-3F136682025B}"/>
    <pc:docChg chg="custSel modSld">
      <pc:chgData name="Stronach, Lucy" userId="f91ace40-3cf9-4cd0-a744-5b4b520ec789" providerId="ADAL" clId="{2865E636-AF82-40AC-A970-3F136682025B}" dt="2024-04-24T14:55:24.469" v="184" actId="14100"/>
      <pc:docMkLst>
        <pc:docMk/>
      </pc:docMkLst>
      <pc:sldChg chg="addSp modSp mod delCm modCm">
        <pc:chgData name="Stronach, Lucy" userId="f91ace40-3cf9-4cd0-a744-5b4b520ec789" providerId="ADAL" clId="{2865E636-AF82-40AC-A970-3F136682025B}" dt="2024-04-24T14:55:24.469" v="184" actId="14100"/>
        <pc:sldMkLst>
          <pc:docMk/>
          <pc:sldMk cId="1775369612" sldId="443"/>
        </pc:sldMkLst>
        <pc:spChg chg="add mod">
          <ac:chgData name="Stronach, Lucy" userId="f91ace40-3cf9-4cd0-a744-5b4b520ec789" providerId="ADAL" clId="{2865E636-AF82-40AC-A970-3F136682025B}" dt="2024-04-24T14:53:39.532" v="159" actId="1076"/>
          <ac:spMkLst>
            <pc:docMk/>
            <pc:sldMk cId="1775369612" sldId="443"/>
            <ac:spMk id="4" creationId="{87580799-868D-59C5-FE1A-A9E53CAE008F}"/>
          </ac:spMkLst>
        </pc:spChg>
        <pc:spChg chg="add mod">
          <ac:chgData name="Stronach, Lucy" userId="f91ace40-3cf9-4cd0-a744-5b4b520ec789" providerId="ADAL" clId="{2865E636-AF82-40AC-A970-3F136682025B}" dt="2024-04-24T14:53:43.494" v="160" actId="1076"/>
          <ac:spMkLst>
            <pc:docMk/>
            <pc:sldMk cId="1775369612" sldId="443"/>
            <ac:spMk id="9" creationId="{0E14AE97-4292-2B56-4E20-07A2FB099B4E}"/>
          </ac:spMkLst>
        </pc:spChg>
        <pc:spChg chg="add mod ord">
          <ac:chgData name="Stronach, Lucy" userId="f91ace40-3cf9-4cd0-a744-5b4b520ec789" providerId="ADAL" clId="{2865E636-AF82-40AC-A970-3F136682025B}" dt="2024-04-24T14:55:24.469" v="184" actId="14100"/>
          <ac:spMkLst>
            <pc:docMk/>
            <pc:sldMk cId="1775369612" sldId="443"/>
            <ac:spMk id="10" creationId="{D1F7E23F-01A3-6364-05CF-7A720503EDE8}"/>
          </ac:spMkLst>
        </pc:spChg>
        <pc:spChg chg="add mod">
          <ac:chgData name="Stronach, Lucy" userId="f91ace40-3cf9-4cd0-a744-5b4b520ec789" providerId="ADAL" clId="{2865E636-AF82-40AC-A970-3F136682025B}" dt="2024-04-24T14:54:38.836" v="175" actId="114"/>
          <ac:spMkLst>
            <pc:docMk/>
            <pc:sldMk cId="1775369612" sldId="443"/>
            <ac:spMk id="11" creationId="{23566C60-3C2C-5B1D-0A45-F953EA7A58E1}"/>
          </ac:spMkLst>
        </pc:spChg>
        <pc:picChg chg="mod modCrop">
          <ac:chgData name="Stronach, Lucy" userId="f91ace40-3cf9-4cd0-a744-5b4b520ec789" providerId="ADAL" clId="{2865E636-AF82-40AC-A970-3F136682025B}" dt="2024-04-24T14:53:33.845" v="158" actId="1076"/>
          <ac:picMkLst>
            <pc:docMk/>
            <pc:sldMk cId="1775369612" sldId="443"/>
            <ac:picMk id="6" creationId="{326B1A93-79FA-D4B2-357C-2EE748EE663E}"/>
          </ac:picMkLst>
        </pc:picChg>
        <pc:picChg chg="mod ord">
          <ac:chgData name="Stronach, Lucy" userId="f91ace40-3cf9-4cd0-a744-5b4b520ec789" providerId="ADAL" clId="{2865E636-AF82-40AC-A970-3F136682025B}" dt="2024-04-24T14:52:07.767" v="138" actId="1076"/>
          <ac:picMkLst>
            <pc:docMk/>
            <pc:sldMk cId="1775369612" sldId="443"/>
            <ac:picMk id="7" creationId="{0C9B0670-6B73-4B7E-D3A9-65FCB305E125}"/>
          </ac:picMkLst>
        </pc:picChg>
        <pc:picChg chg="add mod modCrop">
          <ac:chgData name="Stronach, Lucy" userId="f91ace40-3cf9-4cd0-a744-5b4b520ec789" providerId="ADAL" clId="{2865E636-AF82-40AC-A970-3F136682025B}" dt="2024-04-24T14:55:19.607" v="183" actId="14100"/>
          <ac:picMkLst>
            <pc:docMk/>
            <pc:sldMk cId="1775369612" sldId="443"/>
            <ac:picMk id="8" creationId="{E62F715D-6223-CC5B-89C2-3EAF6C4665C5}"/>
          </ac:picMkLst>
        </pc:picChg>
        <pc:extLst>
          <p:ext xmlns:p="http://schemas.openxmlformats.org/presentationml/2006/main" uri="{D6D511B9-2390-475A-947B-AFAB55BFBCF1}">
            <pc226:cmChg xmlns:pc226="http://schemas.microsoft.com/office/powerpoint/2022/06/main/command" chg="del mod">
              <pc226:chgData name="Stronach, Lucy" userId="f91ace40-3cf9-4cd0-a744-5b4b520ec789" providerId="ADAL" clId="{2865E636-AF82-40AC-A970-3F136682025B}" dt="2024-04-24T14:55:00.970" v="180"/>
              <pc2:cmMkLst xmlns:pc2="http://schemas.microsoft.com/office/powerpoint/2019/9/main/command">
                <pc:docMk/>
                <pc:sldMk cId="1775369612" sldId="443"/>
                <pc2:cmMk id="{34414275-7C06-4FE7-B058-EEC4B012D76B}"/>
              </pc2:cmMkLst>
            </pc226:cmChg>
          </p:ext>
        </pc:ext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F78129-81A6-4AC8-ACBF-3DC3458354A5}" type="doc">
      <dgm:prSet loTypeId="urn:microsoft.com/office/officeart/2005/8/layout/hProcess7" loCatId="list" qsTypeId="urn:microsoft.com/office/officeart/2005/8/quickstyle/simple1" qsCatId="simple" csTypeId="urn:microsoft.com/office/officeart/2005/8/colors/accent1_3" csCatId="accent1" phldr="1"/>
      <dgm:spPr/>
      <dgm:t>
        <a:bodyPr/>
        <a:lstStyle/>
        <a:p>
          <a:endParaRPr lang="en-GB"/>
        </a:p>
      </dgm:t>
    </dgm:pt>
    <dgm:pt modelId="{15A5C07D-F8E0-4A0F-A169-9620A1E2C327}">
      <dgm:prSet phldrT="[Text]"/>
      <dgm:spPr/>
      <dgm:t>
        <a:bodyPr/>
        <a:lstStyle/>
        <a:p>
          <a:r>
            <a:rPr lang="en-GB" b="1">
              <a:solidFill>
                <a:schemeClr val="accent4">
                  <a:lumMod val="60000"/>
                  <a:lumOff val="40000"/>
                </a:schemeClr>
              </a:solidFill>
            </a:rPr>
            <a:t>ICU</a:t>
          </a:r>
        </a:p>
      </dgm:t>
    </dgm:pt>
    <dgm:pt modelId="{F72972C1-1132-43D6-B63D-39F58C064845}" type="parTrans" cxnId="{E073FC75-5F16-413C-9307-46C7762D9528}">
      <dgm:prSet/>
      <dgm:spPr/>
      <dgm:t>
        <a:bodyPr/>
        <a:lstStyle/>
        <a:p>
          <a:endParaRPr lang="en-GB"/>
        </a:p>
      </dgm:t>
    </dgm:pt>
    <dgm:pt modelId="{1976D003-E6F3-4A04-9D40-6E4151065611}" type="sibTrans" cxnId="{E073FC75-5F16-413C-9307-46C7762D9528}">
      <dgm:prSet/>
      <dgm:spPr/>
      <dgm:t>
        <a:bodyPr/>
        <a:lstStyle/>
        <a:p>
          <a:endParaRPr lang="en-GB"/>
        </a:p>
      </dgm:t>
    </dgm:pt>
    <dgm:pt modelId="{73040152-7FB5-4960-8BFE-573B58028CFB}">
      <dgm:prSet phldrT="[Text]" custT="1"/>
      <dgm:spPr/>
      <dgm:t>
        <a:bodyPr/>
        <a:lstStyle/>
        <a:p>
          <a:pPr>
            <a:buFont typeface="Arial" panose="020B0604020202020204" pitchFamily="34" charset="0"/>
            <a:buChar char="•"/>
          </a:pPr>
          <a:r>
            <a:rPr lang="en-GB" sz="2400"/>
            <a:t>- Antibiotics</a:t>
          </a:r>
        </a:p>
      </dgm:t>
    </dgm:pt>
    <dgm:pt modelId="{14C25C8D-DEE1-4B78-814B-91C71E0D22EF}" type="parTrans" cxnId="{EEECD691-F1DD-4586-A05F-53D3DBC53A96}">
      <dgm:prSet/>
      <dgm:spPr/>
      <dgm:t>
        <a:bodyPr/>
        <a:lstStyle/>
        <a:p>
          <a:endParaRPr lang="en-GB"/>
        </a:p>
      </dgm:t>
    </dgm:pt>
    <dgm:pt modelId="{5864C1FD-6BF9-4A84-8199-47C121E3FE87}" type="sibTrans" cxnId="{EEECD691-F1DD-4586-A05F-53D3DBC53A96}">
      <dgm:prSet/>
      <dgm:spPr/>
      <dgm:t>
        <a:bodyPr/>
        <a:lstStyle/>
        <a:p>
          <a:endParaRPr lang="en-GB"/>
        </a:p>
      </dgm:t>
    </dgm:pt>
    <dgm:pt modelId="{A28ED674-6C44-459B-8232-ACFB83B2A12F}">
      <dgm:prSet phldrT="[Text]"/>
      <dgm:spPr/>
      <dgm:t>
        <a:bodyPr/>
        <a:lstStyle/>
        <a:p>
          <a:r>
            <a:rPr lang="en-GB" b="1">
              <a:solidFill>
                <a:schemeClr val="accent4">
                  <a:lumMod val="60000"/>
                  <a:lumOff val="40000"/>
                </a:schemeClr>
              </a:solidFill>
            </a:rPr>
            <a:t>Wards</a:t>
          </a:r>
        </a:p>
      </dgm:t>
    </dgm:pt>
    <dgm:pt modelId="{20311085-FFBD-477B-8A91-17A694A5A246}" type="parTrans" cxnId="{95101CF2-0D88-4EBB-8916-4A4ECB93A2EA}">
      <dgm:prSet/>
      <dgm:spPr/>
      <dgm:t>
        <a:bodyPr/>
        <a:lstStyle/>
        <a:p>
          <a:endParaRPr lang="en-GB"/>
        </a:p>
      </dgm:t>
    </dgm:pt>
    <dgm:pt modelId="{1D884A09-10E8-4F33-876D-B9784D4EF289}" type="sibTrans" cxnId="{95101CF2-0D88-4EBB-8916-4A4ECB93A2EA}">
      <dgm:prSet/>
      <dgm:spPr/>
      <dgm:t>
        <a:bodyPr/>
        <a:lstStyle/>
        <a:p>
          <a:endParaRPr lang="en-GB"/>
        </a:p>
      </dgm:t>
    </dgm:pt>
    <dgm:pt modelId="{C1625093-502B-4F42-AAFF-12616060D58E}">
      <dgm:prSet phldrT="[Text]" custT="1"/>
      <dgm:spPr/>
      <dgm:t>
        <a:bodyPr/>
        <a:lstStyle/>
        <a:p>
          <a:pPr>
            <a:buFont typeface="Arial" panose="020B0604020202020204" pitchFamily="34" charset="0"/>
            <a:buChar char="•"/>
          </a:pPr>
          <a:r>
            <a:rPr lang="en-GB" sz="2700"/>
            <a:t>- </a:t>
          </a:r>
          <a:r>
            <a:rPr lang="en-GB" sz="2400"/>
            <a:t>Corticosteroid</a:t>
          </a:r>
        </a:p>
      </dgm:t>
    </dgm:pt>
    <dgm:pt modelId="{63E4299D-AF2E-4546-9E88-B34679FA7F5B}" type="parTrans" cxnId="{5B428AB2-4479-41E3-BCC9-42F9BB1AA9C7}">
      <dgm:prSet/>
      <dgm:spPr/>
      <dgm:t>
        <a:bodyPr/>
        <a:lstStyle/>
        <a:p>
          <a:endParaRPr lang="en-GB"/>
        </a:p>
      </dgm:t>
    </dgm:pt>
    <dgm:pt modelId="{B110D183-4024-48F3-83E0-5EACAB8F35D9}" type="sibTrans" cxnId="{5B428AB2-4479-41E3-BCC9-42F9BB1AA9C7}">
      <dgm:prSet/>
      <dgm:spPr/>
      <dgm:t>
        <a:bodyPr/>
        <a:lstStyle/>
        <a:p>
          <a:endParaRPr lang="en-GB"/>
        </a:p>
      </dgm:t>
    </dgm:pt>
    <dgm:pt modelId="{7927863C-AD58-4E24-9AA9-A982B8AE5681}">
      <dgm:prSet phldrT="[Text]"/>
      <dgm:spPr/>
      <dgm:t>
        <a:bodyPr/>
        <a:lstStyle/>
        <a:p>
          <a:r>
            <a:rPr lang="en-GB" b="1">
              <a:solidFill>
                <a:schemeClr val="accent4">
                  <a:lumMod val="60000"/>
                  <a:lumOff val="40000"/>
                </a:schemeClr>
              </a:solidFill>
            </a:rPr>
            <a:t>Paediatrics</a:t>
          </a:r>
        </a:p>
      </dgm:t>
    </dgm:pt>
    <dgm:pt modelId="{80988C84-CD43-4E37-9779-15B6FF9C288D}" type="parTrans" cxnId="{F5853B12-9079-4F9A-AD27-9D01E9A32834}">
      <dgm:prSet/>
      <dgm:spPr/>
      <dgm:t>
        <a:bodyPr/>
        <a:lstStyle/>
        <a:p>
          <a:endParaRPr lang="en-GB"/>
        </a:p>
      </dgm:t>
    </dgm:pt>
    <dgm:pt modelId="{D5BBDC86-8A38-455E-A48A-A33C3B5F42D0}" type="sibTrans" cxnId="{F5853B12-9079-4F9A-AD27-9D01E9A32834}">
      <dgm:prSet/>
      <dgm:spPr/>
      <dgm:t>
        <a:bodyPr/>
        <a:lstStyle/>
        <a:p>
          <a:endParaRPr lang="en-GB"/>
        </a:p>
      </dgm:t>
    </dgm:pt>
    <dgm:pt modelId="{6C85458F-5CD7-4377-A9F1-7E809E81D11A}">
      <dgm:prSet phldrT="[Text]" custT="1"/>
      <dgm:spPr/>
      <dgm:t>
        <a:bodyPr/>
        <a:lstStyle/>
        <a:p>
          <a:pPr rtl="0">
            <a:buFont typeface="Arial" panose="020B0604020202020204" pitchFamily="34" charset="0"/>
            <a:buChar char="•"/>
          </a:pPr>
          <a:r>
            <a:rPr lang="en-GB" sz="2800">
              <a:latin typeface="Calibri Light" panose="020F0302020204030204"/>
            </a:rPr>
            <a:t> -</a:t>
          </a:r>
          <a:r>
            <a:rPr lang="en-GB" sz="2800"/>
            <a:t>Corticosteroid</a:t>
          </a:r>
        </a:p>
      </dgm:t>
    </dgm:pt>
    <dgm:pt modelId="{5D0CA7D6-BCDA-48A4-AD78-E8C09C7EFBAD}" type="parTrans" cxnId="{C5BFA9FF-83BA-426C-8112-C9683B347A3D}">
      <dgm:prSet/>
      <dgm:spPr/>
      <dgm:t>
        <a:bodyPr/>
        <a:lstStyle/>
        <a:p>
          <a:endParaRPr lang="en-GB"/>
        </a:p>
      </dgm:t>
    </dgm:pt>
    <dgm:pt modelId="{CC92ADAA-FD4E-45DD-ADB3-C895312C28A3}" type="sibTrans" cxnId="{C5BFA9FF-83BA-426C-8112-C9683B347A3D}">
      <dgm:prSet/>
      <dgm:spPr/>
      <dgm:t>
        <a:bodyPr/>
        <a:lstStyle/>
        <a:p>
          <a:endParaRPr lang="en-GB"/>
        </a:p>
      </dgm:t>
    </dgm:pt>
    <dgm:pt modelId="{0DD2FA91-7BC3-4CFA-9A84-5A28674EECCB}">
      <dgm:prSet phldrT="[Text]" custT="1"/>
      <dgm:spPr/>
      <dgm:t>
        <a:bodyPr/>
        <a:lstStyle/>
        <a:p>
          <a:pPr>
            <a:buFont typeface="Arial" panose="020B0604020202020204" pitchFamily="34" charset="0"/>
            <a:buChar char="•"/>
          </a:pPr>
          <a:r>
            <a:rPr lang="en-GB" sz="2400"/>
            <a:t>- Macrolide Duration</a:t>
          </a:r>
        </a:p>
      </dgm:t>
    </dgm:pt>
    <dgm:pt modelId="{9C0D5489-1B75-484A-8F2C-756632DAA577}" type="parTrans" cxnId="{857AE805-FF0C-4F0E-9DAD-4B66D8360BC8}">
      <dgm:prSet/>
      <dgm:spPr/>
      <dgm:t>
        <a:bodyPr/>
        <a:lstStyle/>
        <a:p>
          <a:endParaRPr lang="en-GB"/>
        </a:p>
      </dgm:t>
    </dgm:pt>
    <dgm:pt modelId="{871B081B-42A4-4D2A-8A2E-57B43B1585FF}" type="sibTrans" cxnId="{857AE805-FF0C-4F0E-9DAD-4B66D8360BC8}">
      <dgm:prSet/>
      <dgm:spPr/>
      <dgm:t>
        <a:bodyPr/>
        <a:lstStyle/>
        <a:p>
          <a:endParaRPr lang="en-GB"/>
        </a:p>
      </dgm:t>
    </dgm:pt>
    <dgm:pt modelId="{88951B7D-0769-4A9E-8219-BC35CC7D1265}">
      <dgm:prSet phldrT="[Text]" custT="1"/>
      <dgm:spPr/>
      <dgm:t>
        <a:bodyPr/>
        <a:lstStyle/>
        <a:p>
          <a:pPr>
            <a:buFont typeface="Arial" panose="020B0604020202020204" pitchFamily="34" charset="0"/>
            <a:buChar char="•"/>
          </a:pPr>
          <a:r>
            <a:rPr lang="en-GB" sz="2400"/>
            <a:t>- Corticosteroid</a:t>
          </a:r>
        </a:p>
      </dgm:t>
    </dgm:pt>
    <dgm:pt modelId="{1379DD92-B6D1-4FA3-9AA0-2F1688E227BE}" type="parTrans" cxnId="{0B9E4DB2-8A2A-45B5-94B3-B71584E8B424}">
      <dgm:prSet/>
      <dgm:spPr/>
      <dgm:t>
        <a:bodyPr/>
        <a:lstStyle/>
        <a:p>
          <a:endParaRPr lang="en-GB"/>
        </a:p>
      </dgm:t>
    </dgm:pt>
    <dgm:pt modelId="{9D5D5992-7BCC-4D3A-8829-79D107B5B012}" type="sibTrans" cxnId="{0B9E4DB2-8A2A-45B5-94B3-B71584E8B424}">
      <dgm:prSet/>
      <dgm:spPr/>
      <dgm:t>
        <a:bodyPr/>
        <a:lstStyle/>
        <a:p>
          <a:endParaRPr lang="en-GB"/>
        </a:p>
      </dgm:t>
    </dgm:pt>
    <dgm:pt modelId="{B024E767-B257-4FEB-9253-389F184ECD2E}">
      <dgm:prSet phldrT="[Text]" custT="1"/>
      <dgm:spPr/>
      <dgm:t>
        <a:bodyPr/>
        <a:lstStyle/>
        <a:p>
          <a:pPr>
            <a:buFont typeface="Arial" panose="020B0604020202020204" pitchFamily="34" charset="0"/>
            <a:buChar char="•"/>
          </a:pPr>
          <a:r>
            <a:rPr lang="en-GB" sz="2400"/>
            <a:t>- Influenza Antiviral</a:t>
          </a:r>
        </a:p>
      </dgm:t>
    </dgm:pt>
    <dgm:pt modelId="{9AAE01BD-4813-400A-B61E-6536B06F71D2}" type="parTrans" cxnId="{71B18D3E-4873-4DC4-90D8-05CD4F9BBF0E}">
      <dgm:prSet/>
      <dgm:spPr/>
      <dgm:t>
        <a:bodyPr/>
        <a:lstStyle/>
        <a:p>
          <a:endParaRPr lang="en-GB"/>
        </a:p>
      </dgm:t>
    </dgm:pt>
    <dgm:pt modelId="{43794936-8E6E-4016-891E-AD268A3FE949}" type="sibTrans" cxnId="{71B18D3E-4873-4DC4-90D8-05CD4F9BBF0E}">
      <dgm:prSet/>
      <dgm:spPr/>
      <dgm:t>
        <a:bodyPr/>
        <a:lstStyle/>
        <a:p>
          <a:endParaRPr lang="en-GB"/>
        </a:p>
      </dgm:t>
    </dgm:pt>
    <dgm:pt modelId="{F608ECE2-E437-495C-BC9D-A86DCAC0571B}">
      <dgm:prSet phldrT="[Text]" custT="1"/>
      <dgm:spPr/>
      <dgm:t>
        <a:bodyPr/>
        <a:lstStyle/>
        <a:p>
          <a:pPr>
            <a:buFont typeface="Arial" panose="020B0604020202020204" pitchFamily="34" charset="0"/>
            <a:buChar char="•"/>
          </a:pPr>
          <a:r>
            <a:rPr lang="en-GB" sz="2400"/>
            <a:t>- Immunoglobulin</a:t>
          </a:r>
        </a:p>
        <a:p>
          <a:pPr>
            <a:buFont typeface="Arial" panose="020B0604020202020204" pitchFamily="34" charset="0"/>
            <a:buChar char="•"/>
          </a:pPr>
          <a:r>
            <a:rPr lang="en-GB" sz="2400"/>
            <a:t>- Immune Modulation</a:t>
          </a:r>
        </a:p>
      </dgm:t>
    </dgm:pt>
    <dgm:pt modelId="{3FA3EFDA-8869-4601-9673-64856AF2465E}" type="parTrans" cxnId="{1B9AA4D4-F88E-4D97-B7E6-8A3F4AD1644D}">
      <dgm:prSet/>
      <dgm:spPr/>
      <dgm:t>
        <a:bodyPr/>
        <a:lstStyle/>
        <a:p>
          <a:endParaRPr lang="en-GB"/>
        </a:p>
      </dgm:t>
    </dgm:pt>
    <dgm:pt modelId="{67C9472C-F775-4E37-B0C2-D6266FD103F0}" type="sibTrans" cxnId="{1B9AA4D4-F88E-4D97-B7E6-8A3F4AD1644D}">
      <dgm:prSet/>
      <dgm:spPr/>
      <dgm:t>
        <a:bodyPr/>
        <a:lstStyle/>
        <a:p>
          <a:endParaRPr lang="en-GB"/>
        </a:p>
      </dgm:t>
    </dgm:pt>
    <dgm:pt modelId="{C3CA32EA-C8F4-4542-9D80-884DE0C4BD90}">
      <dgm:prSet custT="1"/>
      <dgm:spPr/>
      <dgm:t>
        <a:bodyPr/>
        <a:lstStyle/>
        <a:p>
          <a:r>
            <a:rPr lang="en-GB" sz="2400"/>
            <a:t>- Influenza Antiviral</a:t>
          </a:r>
        </a:p>
      </dgm:t>
    </dgm:pt>
    <dgm:pt modelId="{8457C309-15CD-47EC-80B9-6C579DBFDA0E}" type="parTrans" cxnId="{5480968E-8865-4A71-82BC-AE6C97FF4A9A}">
      <dgm:prSet/>
      <dgm:spPr/>
      <dgm:t>
        <a:bodyPr/>
        <a:lstStyle/>
        <a:p>
          <a:endParaRPr lang="en-GB"/>
        </a:p>
      </dgm:t>
    </dgm:pt>
    <dgm:pt modelId="{2CEBB59C-4BB8-40E8-A3AA-524A674A03BE}" type="sibTrans" cxnId="{5480968E-8865-4A71-82BC-AE6C97FF4A9A}">
      <dgm:prSet/>
      <dgm:spPr/>
      <dgm:t>
        <a:bodyPr/>
        <a:lstStyle/>
        <a:p>
          <a:endParaRPr lang="en-GB"/>
        </a:p>
      </dgm:t>
    </dgm:pt>
    <dgm:pt modelId="{A0181DE7-603D-4A65-A43E-00ECEDAD6194}">
      <dgm:prSet custT="1"/>
      <dgm:spPr/>
      <dgm:t>
        <a:bodyPr/>
        <a:lstStyle/>
        <a:p>
          <a:pPr rtl="0"/>
          <a:r>
            <a:rPr lang="en-GB" sz="2400">
              <a:solidFill>
                <a:schemeClr val="bg1"/>
              </a:solidFill>
              <a:latin typeface="Calibri Light" panose="020F0302020204030204"/>
              <a:cs typeface="Calibri Light" panose="020F0302020204030204"/>
            </a:rPr>
            <a:t>- Immunoglobulin</a:t>
          </a:r>
        </a:p>
      </dgm:t>
    </dgm:pt>
    <dgm:pt modelId="{6D49D796-7595-441D-B03B-7A4AF037A0BD}" type="parTrans" cxnId="{2E5C2299-949A-426F-ABD1-CD8FA1DBB4A2}">
      <dgm:prSet/>
      <dgm:spPr/>
      <dgm:t>
        <a:bodyPr/>
        <a:lstStyle/>
        <a:p>
          <a:endParaRPr lang="en-GB"/>
        </a:p>
      </dgm:t>
    </dgm:pt>
    <dgm:pt modelId="{82EF20A3-AFEF-4FB5-BDCD-991DA085DCCC}" type="sibTrans" cxnId="{2E5C2299-949A-426F-ABD1-CD8FA1DBB4A2}">
      <dgm:prSet/>
      <dgm:spPr/>
      <dgm:t>
        <a:bodyPr/>
        <a:lstStyle/>
        <a:p>
          <a:endParaRPr lang="en-GB"/>
        </a:p>
      </dgm:t>
    </dgm:pt>
    <dgm:pt modelId="{035DD6EC-AFFD-4A80-A18F-C77AD1397F02}">
      <dgm:prSet custT="1"/>
      <dgm:spPr/>
      <dgm:t>
        <a:bodyPr/>
        <a:lstStyle/>
        <a:p>
          <a:pPr rtl="0"/>
          <a:r>
            <a:rPr lang="en-GB" sz="2800">
              <a:latin typeface="Calibri Light" panose="020F0302020204030204"/>
            </a:rPr>
            <a:t> - </a:t>
          </a:r>
          <a:r>
            <a:rPr lang="en-GB" sz="2800"/>
            <a:t>Influenza Antiviral</a:t>
          </a:r>
        </a:p>
        <a:p>
          <a:pPr rtl="0"/>
          <a:r>
            <a:rPr lang="en-GB" sz="2800"/>
            <a:t>- Immune Modulation</a:t>
          </a:r>
        </a:p>
      </dgm:t>
    </dgm:pt>
    <dgm:pt modelId="{6B27CEC8-EB6B-4E32-84E5-A3F7636A6280}" type="parTrans" cxnId="{A32D41D0-7AA0-4E30-8192-3DBE81993720}">
      <dgm:prSet/>
      <dgm:spPr/>
      <dgm:t>
        <a:bodyPr/>
        <a:lstStyle/>
        <a:p>
          <a:endParaRPr lang="en-GB"/>
        </a:p>
      </dgm:t>
    </dgm:pt>
    <dgm:pt modelId="{294B8B7E-E4EB-4399-855C-CF9239E0C580}" type="sibTrans" cxnId="{A32D41D0-7AA0-4E30-8192-3DBE81993720}">
      <dgm:prSet/>
      <dgm:spPr/>
      <dgm:t>
        <a:bodyPr/>
        <a:lstStyle/>
        <a:p>
          <a:endParaRPr lang="en-GB"/>
        </a:p>
      </dgm:t>
    </dgm:pt>
    <dgm:pt modelId="{96752347-623F-4266-B26F-47905E289A0A}" type="pres">
      <dgm:prSet presAssocID="{13F78129-81A6-4AC8-ACBF-3DC3458354A5}" presName="Name0" presStyleCnt="0">
        <dgm:presLayoutVars>
          <dgm:dir/>
          <dgm:animLvl val="lvl"/>
          <dgm:resizeHandles val="exact"/>
        </dgm:presLayoutVars>
      </dgm:prSet>
      <dgm:spPr/>
    </dgm:pt>
    <dgm:pt modelId="{15D76E3D-DCB8-472E-BF8A-E23B37BE5B78}" type="pres">
      <dgm:prSet presAssocID="{15A5C07D-F8E0-4A0F-A169-9620A1E2C327}" presName="compositeNode" presStyleCnt="0">
        <dgm:presLayoutVars>
          <dgm:bulletEnabled val="1"/>
        </dgm:presLayoutVars>
      </dgm:prSet>
      <dgm:spPr/>
    </dgm:pt>
    <dgm:pt modelId="{B48EA320-E117-4805-80AF-50B89FB240FD}" type="pres">
      <dgm:prSet presAssocID="{15A5C07D-F8E0-4A0F-A169-9620A1E2C327}" presName="bgRect" presStyleLbl="node1" presStyleIdx="0" presStyleCnt="3" custScaleX="106512"/>
      <dgm:spPr/>
    </dgm:pt>
    <dgm:pt modelId="{E6D46EB8-FB53-44E1-ACE7-FF791575AAAD}" type="pres">
      <dgm:prSet presAssocID="{15A5C07D-F8E0-4A0F-A169-9620A1E2C327}" presName="parentNode" presStyleLbl="node1" presStyleIdx="0" presStyleCnt="3">
        <dgm:presLayoutVars>
          <dgm:chMax val="0"/>
          <dgm:bulletEnabled val="1"/>
        </dgm:presLayoutVars>
      </dgm:prSet>
      <dgm:spPr/>
    </dgm:pt>
    <dgm:pt modelId="{7033CD88-28BB-4D23-BA3D-1EC1A468E926}" type="pres">
      <dgm:prSet presAssocID="{15A5C07D-F8E0-4A0F-A169-9620A1E2C327}" presName="childNode" presStyleLbl="node1" presStyleIdx="0" presStyleCnt="3">
        <dgm:presLayoutVars>
          <dgm:bulletEnabled val="1"/>
        </dgm:presLayoutVars>
      </dgm:prSet>
      <dgm:spPr/>
    </dgm:pt>
    <dgm:pt modelId="{D0B135A0-EC25-4E12-B73C-9E130DE2BB65}" type="pres">
      <dgm:prSet presAssocID="{1976D003-E6F3-4A04-9D40-6E4151065611}" presName="hSp" presStyleCnt="0"/>
      <dgm:spPr/>
    </dgm:pt>
    <dgm:pt modelId="{257CE9A0-306A-4A51-A173-9110B7402451}" type="pres">
      <dgm:prSet presAssocID="{1976D003-E6F3-4A04-9D40-6E4151065611}" presName="vProcSp" presStyleCnt="0"/>
      <dgm:spPr/>
    </dgm:pt>
    <dgm:pt modelId="{50826770-F42C-492F-9219-7DB563E6788C}" type="pres">
      <dgm:prSet presAssocID="{1976D003-E6F3-4A04-9D40-6E4151065611}" presName="vSp1" presStyleCnt="0"/>
      <dgm:spPr/>
    </dgm:pt>
    <dgm:pt modelId="{60EB9B0C-D474-4B0A-9105-66DAFA822413}" type="pres">
      <dgm:prSet presAssocID="{1976D003-E6F3-4A04-9D40-6E4151065611}" presName="simulatedConn" presStyleLbl="solidFgAcc1" presStyleIdx="0" presStyleCnt="2"/>
      <dgm:spPr>
        <a:solidFill>
          <a:srgbClr val="8E4A6C"/>
        </a:solidFill>
        <a:ln>
          <a:solidFill>
            <a:srgbClr val="8E4A6C"/>
          </a:solidFill>
        </a:ln>
      </dgm:spPr>
    </dgm:pt>
    <dgm:pt modelId="{9C0389F0-E22A-4C7D-8CAA-C272C74C137A}" type="pres">
      <dgm:prSet presAssocID="{1976D003-E6F3-4A04-9D40-6E4151065611}" presName="vSp2" presStyleCnt="0"/>
      <dgm:spPr/>
    </dgm:pt>
    <dgm:pt modelId="{7835B448-4C49-4B46-81A4-C3B3040206D6}" type="pres">
      <dgm:prSet presAssocID="{1976D003-E6F3-4A04-9D40-6E4151065611}" presName="sibTrans" presStyleCnt="0"/>
      <dgm:spPr/>
    </dgm:pt>
    <dgm:pt modelId="{E3482263-8548-4233-AC32-80AA7E010149}" type="pres">
      <dgm:prSet presAssocID="{A28ED674-6C44-459B-8232-ACFB83B2A12F}" presName="compositeNode" presStyleCnt="0">
        <dgm:presLayoutVars>
          <dgm:bulletEnabled val="1"/>
        </dgm:presLayoutVars>
      </dgm:prSet>
      <dgm:spPr/>
    </dgm:pt>
    <dgm:pt modelId="{BDC53E3C-9F0B-4B26-9C33-FADB20EF1C0C}" type="pres">
      <dgm:prSet presAssocID="{A28ED674-6C44-459B-8232-ACFB83B2A12F}" presName="bgRect" presStyleLbl="node1" presStyleIdx="1" presStyleCnt="3"/>
      <dgm:spPr/>
    </dgm:pt>
    <dgm:pt modelId="{A916C32E-7EB3-4C6B-A843-D67F68CE3ADC}" type="pres">
      <dgm:prSet presAssocID="{A28ED674-6C44-459B-8232-ACFB83B2A12F}" presName="parentNode" presStyleLbl="node1" presStyleIdx="1" presStyleCnt="3">
        <dgm:presLayoutVars>
          <dgm:chMax val="0"/>
          <dgm:bulletEnabled val="1"/>
        </dgm:presLayoutVars>
      </dgm:prSet>
      <dgm:spPr/>
    </dgm:pt>
    <dgm:pt modelId="{1FB7580E-11A9-4B5F-8E7B-2259293BE2A9}" type="pres">
      <dgm:prSet presAssocID="{A28ED674-6C44-459B-8232-ACFB83B2A12F}" presName="childNode" presStyleLbl="node1" presStyleIdx="1" presStyleCnt="3">
        <dgm:presLayoutVars>
          <dgm:bulletEnabled val="1"/>
        </dgm:presLayoutVars>
      </dgm:prSet>
      <dgm:spPr/>
    </dgm:pt>
    <dgm:pt modelId="{4A8ED3F4-6684-41DF-BDBE-D72E257C9C3B}" type="pres">
      <dgm:prSet presAssocID="{1D884A09-10E8-4F33-876D-B9784D4EF289}" presName="hSp" presStyleCnt="0"/>
      <dgm:spPr/>
    </dgm:pt>
    <dgm:pt modelId="{80774E18-5743-499C-A0B2-A1B5438DEA44}" type="pres">
      <dgm:prSet presAssocID="{1D884A09-10E8-4F33-876D-B9784D4EF289}" presName="vProcSp" presStyleCnt="0"/>
      <dgm:spPr/>
    </dgm:pt>
    <dgm:pt modelId="{0FADB976-4D12-40DC-A666-EA383F233945}" type="pres">
      <dgm:prSet presAssocID="{1D884A09-10E8-4F33-876D-B9784D4EF289}" presName="vSp1" presStyleCnt="0"/>
      <dgm:spPr/>
    </dgm:pt>
    <dgm:pt modelId="{D957FF08-F1F3-4498-A385-36DBB901F0A4}" type="pres">
      <dgm:prSet presAssocID="{1D884A09-10E8-4F33-876D-B9784D4EF289}" presName="simulatedConn" presStyleLbl="solidFgAcc1" presStyleIdx="1" presStyleCnt="2"/>
      <dgm:spPr>
        <a:solidFill>
          <a:srgbClr val="8E4A6C"/>
        </a:solidFill>
        <a:ln>
          <a:solidFill>
            <a:srgbClr val="8E4A6C"/>
          </a:solidFill>
        </a:ln>
      </dgm:spPr>
    </dgm:pt>
    <dgm:pt modelId="{BDA7E210-41C0-4AFC-8002-170CE7AFF39A}" type="pres">
      <dgm:prSet presAssocID="{1D884A09-10E8-4F33-876D-B9784D4EF289}" presName="vSp2" presStyleCnt="0"/>
      <dgm:spPr/>
    </dgm:pt>
    <dgm:pt modelId="{CD5B54DF-C696-45F0-8D86-A456C8C74F8F}" type="pres">
      <dgm:prSet presAssocID="{1D884A09-10E8-4F33-876D-B9784D4EF289}" presName="sibTrans" presStyleCnt="0"/>
      <dgm:spPr/>
    </dgm:pt>
    <dgm:pt modelId="{AA0B1AF0-F573-45B9-90DF-ABBBE376CDC0}" type="pres">
      <dgm:prSet presAssocID="{7927863C-AD58-4E24-9AA9-A982B8AE5681}" presName="compositeNode" presStyleCnt="0">
        <dgm:presLayoutVars>
          <dgm:bulletEnabled val="1"/>
        </dgm:presLayoutVars>
      </dgm:prSet>
      <dgm:spPr/>
    </dgm:pt>
    <dgm:pt modelId="{2C1AAB2D-FCC5-4F78-B82C-8D0539F2065F}" type="pres">
      <dgm:prSet presAssocID="{7927863C-AD58-4E24-9AA9-A982B8AE5681}" presName="bgRect" presStyleLbl="node1" presStyleIdx="2" presStyleCnt="3"/>
      <dgm:spPr/>
    </dgm:pt>
    <dgm:pt modelId="{A38A66D3-F339-45E0-B287-355932B921B9}" type="pres">
      <dgm:prSet presAssocID="{7927863C-AD58-4E24-9AA9-A982B8AE5681}" presName="parentNode" presStyleLbl="node1" presStyleIdx="2" presStyleCnt="3">
        <dgm:presLayoutVars>
          <dgm:chMax val="0"/>
          <dgm:bulletEnabled val="1"/>
        </dgm:presLayoutVars>
      </dgm:prSet>
      <dgm:spPr/>
    </dgm:pt>
    <dgm:pt modelId="{772F3A29-C7B5-4E1E-AB75-B9FD7FF0BDA6}" type="pres">
      <dgm:prSet presAssocID="{7927863C-AD58-4E24-9AA9-A982B8AE5681}" presName="childNode" presStyleLbl="node1" presStyleIdx="2" presStyleCnt="3">
        <dgm:presLayoutVars>
          <dgm:bulletEnabled val="1"/>
        </dgm:presLayoutVars>
      </dgm:prSet>
      <dgm:spPr/>
    </dgm:pt>
  </dgm:ptLst>
  <dgm:cxnLst>
    <dgm:cxn modelId="{857AE805-FF0C-4F0E-9DAD-4B66D8360BC8}" srcId="{15A5C07D-F8E0-4A0F-A169-9620A1E2C327}" destId="{0DD2FA91-7BC3-4CFA-9A84-5A28674EECCB}" srcOrd="1" destOrd="0" parTransId="{9C0D5489-1B75-484A-8F2C-756632DAA577}" sibTransId="{871B081B-42A4-4D2A-8A2E-57B43B1585FF}"/>
    <dgm:cxn modelId="{A61BD006-370A-4217-A64A-2AD9921E60F0}" type="presOf" srcId="{C1625093-502B-4F42-AAFF-12616060D58E}" destId="{1FB7580E-11A9-4B5F-8E7B-2259293BE2A9}" srcOrd="0" destOrd="0" presId="urn:microsoft.com/office/officeart/2005/8/layout/hProcess7"/>
    <dgm:cxn modelId="{0908E60D-ED48-4298-9278-B25E8F3D8122}" type="presOf" srcId="{035DD6EC-AFFD-4A80-A18F-C77AD1397F02}" destId="{772F3A29-C7B5-4E1E-AB75-B9FD7FF0BDA6}" srcOrd="0" destOrd="1" presId="urn:microsoft.com/office/officeart/2005/8/layout/hProcess7"/>
    <dgm:cxn modelId="{F5853B12-9079-4F9A-AD27-9D01E9A32834}" srcId="{13F78129-81A6-4AC8-ACBF-3DC3458354A5}" destId="{7927863C-AD58-4E24-9AA9-A982B8AE5681}" srcOrd="2" destOrd="0" parTransId="{80988C84-CD43-4E37-9779-15B6FF9C288D}" sibTransId="{D5BBDC86-8A38-455E-A48A-A33C3B5F42D0}"/>
    <dgm:cxn modelId="{579DCC16-8E21-496C-B099-A317AED992CE}" type="presOf" srcId="{88951B7D-0769-4A9E-8219-BC35CC7D1265}" destId="{7033CD88-28BB-4D23-BA3D-1EC1A468E926}" srcOrd="0" destOrd="2" presId="urn:microsoft.com/office/officeart/2005/8/layout/hProcess7"/>
    <dgm:cxn modelId="{D1D15D18-C06E-41E5-BC1B-9262B2821995}" type="presOf" srcId="{15A5C07D-F8E0-4A0F-A169-9620A1E2C327}" destId="{B48EA320-E117-4805-80AF-50B89FB240FD}" srcOrd="0" destOrd="0" presId="urn:microsoft.com/office/officeart/2005/8/layout/hProcess7"/>
    <dgm:cxn modelId="{71B18D3E-4873-4DC4-90D8-05CD4F9BBF0E}" srcId="{15A5C07D-F8E0-4A0F-A169-9620A1E2C327}" destId="{B024E767-B257-4FEB-9253-389F184ECD2E}" srcOrd="3" destOrd="0" parTransId="{9AAE01BD-4813-400A-B61E-6536B06F71D2}" sibTransId="{43794936-8E6E-4016-891E-AD268A3FE949}"/>
    <dgm:cxn modelId="{EEB5965D-D6BD-4D34-989F-C616227E2CF4}" type="presOf" srcId="{B024E767-B257-4FEB-9253-389F184ECD2E}" destId="{7033CD88-28BB-4D23-BA3D-1EC1A468E926}" srcOrd="0" destOrd="3" presId="urn:microsoft.com/office/officeart/2005/8/layout/hProcess7"/>
    <dgm:cxn modelId="{C8162374-7CA1-492E-8DE7-0446811ED415}" type="presOf" srcId="{7927863C-AD58-4E24-9AA9-A982B8AE5681}" destId="{2C1AAB2D-FCC5-4F78-B82C-8D0539F2065F}" srcOrd="0" destOrd="0" presId="urn:microsoft.com/office/officeart/2005/8/layout/hProcess7"/>
    <dgm:cxn modelId="{E073FC75-5F16-413C-9307-46C7762D9528}" srcId="{13F78129-81A6-4AC8-ACBF-3DC3458354A5}" destId="{15A5C07D-F8E0-4A0F-A169-9620A1E2C327}" srcOrd="0" destOrd="0" parTransId="{F72972C1-1132-43D6-B63D-39F58C064845}" sibTransId="{1976D003-E6F3-4A04-9D40-6E4151065611}"/>
    <dgm:cxn modelId="{56E49577-9347-4B57-84DF-BB292871FEFE}" type="presOf" srcId="{15A5C07D-F8E0-4A0F-A169-9620A1E2C327}" destId="{E6D46EB8-FB53-44E1-ACE7-FF791575AAAD}" srcOrd="1" destOrd="0" presId="urn:microsoft.com/office/officeart/2005/8/layout/hProcess7"/>
    <dgm:cxn modelId="{33DB8758-8BFD-4CD1-B1A6-B01B908F40FC}" type="presOf" srcId="{A0181DE7-603D-4A65-A43E-00ECEDAD6194}" destId="{1FB7580E-11A9-4B5F-8E7B-2259293BE2A9}" srcOrd="0" destOrd="2" presId="urn:microsoft.com/office/officeart/2005/8/layout/hProcess7"/>
    <dgm:cxn modelId="{E2E87B83-7D22-4908-894E-9B53BC03D501}" type="presOf" srcId="{F608ECE2-E437-495C-BC9D-A86DCAC0571B}" destId="{7033CD88-28BB-4D23-BA3D-1EC1A468E926}" srcOrd="0" destOrd="4" presId="urn:microsoft.com/office/officeart/2005/8/layout/hProcess7"/>
    <dgm:cxn modelId="{F008A087-13A3-4803-83F2-2CDAFC37FD69}" type="presOf" srcId="{73040152-7FB5-4960-8BFE-573B58028CFB}" destId="{7033CD88-28BB-4D23-BA3D-1EC1A468E926}" srcOrd="0" destOrd="0" presId="urn:microsoft.com/office/officeart/2005/8/layout/hProcess7"/>
    <dgm:cxn modelId="{5480968E-8865-4A71-82BC-AE6C97FF4A9A}" srcId="{A28ED674-6C44-459B-8232-ACFB83B2A12F}" destId="{C3CA32EA-C8F4-4542-9D80-884DE0C4BD90}" srcOrd="1" destOrd="0" parTransId="{8457C309-15CD-47EC-80B9-6C579DBFDA0E}" sibTransId="{2CEBB59C-4BB8-40E8-A3AA-524A674A03BE}"/>
    <dgm:cxn modelId="{EEECD691-F1DD-4586-A05F-53D3DBC53A96}" srcId="{15A5C07D-F8E0-4A0F-A169-9620A1E2C327}" destId="{73040152-7FB5-4960-8BFE-573B58028CFB}" srcOrd="0" destOrd="0" parTransId="{14C25C8D-DEE1-4B78-814B-91C71E0D22EF}" sibTransId="{5864C1FD-6BF9-4A84-8199-47C121E3FE87}"/>
    <dgm:cxn modelId="{2E5C2299-949A-426F-ABD1-CD8FA1DBB4A2}" srcId="{A28ED674-6C44-459B-8232-ACFB83B2A12F}" destId="{A0181DE7-603D-4A65-A43E-00ECEDAD6194}" srcOrd="2" destOrd="0" parTransId="{6D49D796-7595-441D-B03B-7A4AF037A0BD}" sibTransId="{82EF20A3-AFEF-4FB5-BDCD-991DA085DCCC}"/>
    <dgm:cxn modelId="{0B9E4DB2-8A2A-45B5-94B3-B71584E8B424}" srcId="{15A5C07D-F8E0-4A0F-A169-9620A1E2C327}" destId="{88951B7D-0769-4A9E-8219-BC35CC7D1265}" srcOrd="2" destOrd="0" parTransId="{1379DD92-B6D1-4FA3-9AA0-2F1688E227BE}" sibTransId="{9D5D5992-7BCC-4D3A-8829-79D107B5B012}"/>
    <dgm:cxn modelId="{5B428AB2-4479-41E3-BCC9-42F9BB1AA9C7}" srcId="{A28ED674-6C44-459B-8232-ACFB83B2A12F}" destId="{C1625093-502B-4F42-AAFF-12616060D58E}" srcOrd="0" destOrd="0" parTransId="{63E4299D-AF2E-4546-9E88-B34679FA7F5B}" sibTransId="{B110D183-4024-48F3-83E0-5EACAB8F35D9}"/>
    <dgm:cxn modelId="{C07A55B3-AF59-4E84-A13E-4A94D834CB85}" type="presOf" srcId="{6C85458F-5CD7-4377-A9F1-7E809E81D11A}" destId="{772F3A29-C7B5-4E1E-AB75-B9FD7FF0BDA6}" srcOrd="0" destOrd="0" presId="urn:microsoft.com/office/officeart/2005/8/layout/hProcess7"/>
    <dgm:cxn modelId="{F89659BD-8BD3-4E8F-AE5C-B4C6A33E1945}" type="presOf" srcId="{C3CA32EA-C8F4-4542-9D80-884DE0C4BD90}" destId="{1FB7580E-11A9-4B5F-8E7B-2259293BE2A9}" srcOrd="0" destOrd="1" presId="urn:microsoft.com/office/officeart/2005/8/layout/hProcess7"/>
    <dgm:cxn modelId="{9D64F4CD-710D-4540-92BB-F3983FD64BFB}" type="presOf" srcId="{A28ED674-6C44-459B-8232-ACFB83B2A12F}" destId="{A916C32E-7EB3-4C6B-A843-D67F68CE3ADC}" srcOrd="1" destOrd="0" presId="urn:microsoft.com/office/officeart/2005/8/layout/hProcess7"/>
    <dgm:cxn modelId="{A32D41D0-7AA0-4E30-8192-3DBE81993720}" srcId="{7927863C-AD58-4E24-9AA9-A982B8AE5681}" destId="{035DD6EC-AFFD-4A80-A18F-C77AD1397F02}" srcOrd="1" destOrd="0" parTransId="{6B27CEC8-EB6B-4E32-84E5-A3F7636A6280}" sibTransId="{294B8B7E-E4EB-4399-855C-CF9239E0C580}"/>
    <dgm:cxn modelId="{1B9AA4D4-F88E-4D97-B7E6-8A3F4AD1644D}" srcId="{15A5C07D-F8E0-4A0F-A169-9620A1E2C327}" destId="{F608ECE2-E437-495C-BC9D-A86DCAC0571B}" srcOrd="4" destOrd="0" parTransId="{3FA3EFDA-8869-4601-9673-64856AF2465E}" sibTransId="{67C9472C-F775-4E37-B0C2-D6266FD103F0}"/>
    <dgm:cxn modelId="{B3E6AEDE-592D-4531-BBE9-3317D55B4AFF}" type="presOf" srcId="{7927863C-AD58-4E24-9AA9-A982B8AE5681}" destId="{A38A66D3-F339-45E0-B287-355932B921B9}" srcOrd="1" destOrd="0" presId="urn:microsoft.com/office/officeart/2005/8/layout/hProcess7"/>
    <dgm:cxn modelId="{50CFCBE4-D154-491B-AA95-CD5CC6169DD3}" type="presOf" srcId="{13F78129-81A6-4AC8-ACBF-3DC3458354A5}" destId="{96752347-623F-4266-B26F-47905E289A0A}" srcOrd="0" destOrd="0" presId="urn:microsoft.com/office/officeart/2005/8/layout/hProcess7"/>
    <dgm:cxn modelId="{3165B7EF-F596-4182-8D50-F3B765984FF0}" type="presOf" srcId="{0DD2FA91-7BC3-4CFA-9A84-5A28674EECCB}" destId="{7033CD88-28BB-4D23-BA3D-1EC1A468E926}" srcOrd="0" destOrd="1" presId="urn:microsoft.com/office/officeart/2005/8/layout/hProcess7"/>
    <dgm:cxn modelId="{95101CF2-0D88-4EBB-8916-4A4ECB93A2EA}" srcId="{13F78129-81A6-4AC8-ACBF-3DC3458354A5}" destId="{A28ED674-6C44-459B-8232-ACFB83B2A12F}" srcOrd="1" destOrd="0" parTransId="{20311085-FFBD-477B-8A91-17A694A5A246}" sibTransId="{1D884A09-10E8-4F33-876D-B9784D4EF289}"/>
    <dgm:cxn modelId="{8891C2F5-FC5B-44A5-A24C-107F9A72E01D}" type="presOf" srcId="{A28ED674-6C44-459B-8232-ACFB83B2A12F}" destId="{BDC53E3C-9F0B-4B26-9C33-FADB20EF1C0C}" srcOrd="0" destOrd="0" presId="urn:microsoft.com/office/officeart/2005/8/layout/hProcess7"/>
    <dgm:cxn modelId="{C5BFA9FF-83BA-426C-8112-C9683B347A3D}" srcId="{7927863C-AD58-4E24-9AA9-A982B8AE5681}" destId="{6C85458F-5CD7-4377-A9F1-7E809E81D11A}" srcOrd="0" destOrd="0" parTransId="{5D0CA7D6-BCDA-48A4-AD78-E8C09C7EFBAD}" sibTransId="{CC92ADAA-FD4E-45DD-ADB3-C895312C28A3}"/>
    <dgm:cxn modelId="{81BCBB3C-FD41-4065-A0F4-B06FB91E3496}" type="presParOf" srcId="{96752347-623F-4266-B26F-47905E289A0A}" destId="{15D76E3D-DCB8-472E-BF8A-E23B37BE5B78}" srcOrd="0" destOrd="0" presId="urn:microsoft.com/office/officeart/2005/8/layout/hProcess7"/>
    <dgm:cxn modelId="{5C1F5FF7-0407-41DB-A8B6-12B8CBB8ABC6}" type="presParOf" srcId="{15D76E3D-DCB8-472E-BF8A-E23B37BE5B78}" destId="{B48EA320-E117-4805-80AF-50B89FB240FD}" srcOrd="0" destOrd="0" presId="urn:microsoft.com/office/officeart/2005/8/layout/hProcess7"/>
    <dgm:cxn modelId="{43A2CAB1-2FC3-4CD7-B670-1B78AE0ED9F8}" type="presParOf" srcId="{15D76E3D-DCB8-472E-BF8A-E23B37BE5B78}" destId="{E6D46EB8-FB53-44E1-ACE7-FF791575AAAD}" srcOrd="1" destOrd="0" presId="urn:microsoft.com/office/officeart/2005/8/layout/hProcess7"/>
    <dgm:cxn modelId="{5CFEFDC9-24EB-4E57-82DE-1613FE242A2D}" type="presParOf" srcId="{15D76E3D-DCB8-472E-BF8A-E23B37BE5B78}" destId="{7033CD88-28BB-4D23-BA3D-1EC1A468E926}" srcOrd="2" destOrd="0" presId="urn:microsoft.com/office/officeart/2005/8/layout/hProcess7"/>
    <dgm:cxn modelId="{4972D0E7-E891-4BB3-AB4A-AEACA1C6CEB7}" type="presParOf" srcId="{96752347-623F-4266-B26F-47905E289A0A}" destId="{D0B135A0-EC25-4E12-B73C-9E130DE2BB65}" srcOrd="1" destOrd="0" presId="urn:microsoft.com/office/officeart/2005/8/layout/hProcess7"/>
    <dgm:cxn modelId="{D74F4EE1-D9F9-4331-A357-72DBFC5E6585}" type="presParOf" srcId="{96752347-623F-4266-B26F-47905E289A0A}" destId="{257CE9A0-306A-4A51-A173-9110B7402451}" srcOrd="2" destOrd="0" presId="urn:microsoft.com/office/officeart/2005/8/layout/hProcess7"/>
    <dgm:cxn modelId="{2B9B1450-8339-46AE-960F-46A38FB4F580}" type="presParOf" srcId="{257CE9A0-306A-4A51-A173-9110B7402451}" destId="{50826770-F42C-492F-9219-7DB563E6788C}" srcOrd="0" destOrd="0" presId="urn:microsoft.com/office/officeart/2005/8/layout/hProcess7"/>
    <dgm:cxn modelId="{77A952E8-ED33-440E-994D-9D91125BB4C5}" type="presParOf" srcId="{257CE9A0-306A-4A51-A173-9110B7402451}" destId="{60EB9B0C-D474-4B0A-9105-66DAFA822413}" srcOrd="1" destOrd="0" presId="urn:microsoft.com/office/officeart/2005/8/layout/hProcess7"/>
    <dgm:cxn modelId="{733B7319-BAE0-4EAD-BE0B-672B7D3A3E8F}" type="presParOf" srcId="{257CE9A0-306A-4A51-A173-9110B7402451}" destId="{9C0389F0-E22A-4C7D-8CAA-C272C74C137A}" srcOrd="2" destOrd="0" presId="urn:microsoft.com/office/officeart/2005/8/layout/hProcess7"/>
    <dgm:cxn modelId="{0BC7FCA6-C1C9-4C20-A559-2D478BB85622}" type="presParOf" srcId="{96752347-623F-4266-B26F-47905E289A0A}" destId="{7835B448-4C49-4B46-81A4-C3B3040206D6}" srcOrd="3" destOrd="0" presId="urn:microsoft.com/office/officeart/2005/8/layout/hProcess7"/>
    <dgm:cxn modelId="{9A9A42A7-A0E9-4BF2-BE2C-556E33343E92}" type="presParOf" srcId="{96752347-623F-4266-B26F-47905E289A0A}" destId="{E3482263-8548-4233-AC32-80AA7E010149}" srcOrd="4" destOrd="0" presId="urn:microsoft.com/office/officeart/2005/8/layout/hProcess7"/>
    <dgm:cxn modelId="{0395283F-7548-48B6-8B66-23E3FA504206}" type="presParOf" srcId="{E3482263-8548-4233-AC32-80AA7E010149}" destId="{BDC53E3C-9F0B-4B26-9C33-FADB20EF1C0C}" srcOrd="0" destOrd="0" presId="urn:microsoft.com/office/officeart/2005/8/layout/hProcess7"/>
    <dgm:cxn modelId="{43BE63DA-FA4D-4A85-BD05-D94FD357CB2F}" type="presParOf" srcId="{E3482263-8548-4233-AC32-80AA7E010149}" destId="{A916C32E-7EB3-4C6B-A843-D67F68CE3ADC}" srcOrd="1" destOrd="0" presId="urn:microsoft.com/office/officeart/2005/8/layout/hProcess7"/>
    <dgm:cxn modelId="{94858346-F170-40EB-9550-3315373F6173}" type="presParOf" srcId="{E3482263-8548-4233-AC32-80AA7E010149}" destId="{1FB7580E-11A9-4B5F-8E7B-2259293BE2A9}" srcOrd="2" destOrd="0" presId="urn:microsoft.com/office/officeart/2005/8/layout/hProcess7"/>
    <dgm:cxn modelId="{2D2B310F-FBDD-4D27-98E7-A8259F813F9E}" type="presParOf" srcId="{96752347-623F-4266-B26F-47905E289A0A}" destId="{4A8ED3F4-6684-41DF-BDBE-D72E257C9C3B}" srcOrd="5" destOrd="0" presId="urn:microsoft.com/office/officeart/2005/8/layout/hProcess7"/>
    <dgm:cxn modelId="{C68BA08E-47CE-44BE-A2F2-B30D811D107A}" type="presParOf" srcId="{96752347-623F-4266-B26F-47905E289A0A}" destId="{80774E18-5743-499C-A0B2-A1B5438DEA44}" srcOrd="6" destOrd="0" presId="urn:microsoft.com/office/officeart/2005/8/layout/hProcess7"/>
    <dgm:cxn modelId="{2932EF5B-B6AE-4DE8-9184-68B7686F9BC2}" type="presParOf" srcId="{80774E18-5743-499C-A0B2-A1B5438DEA44}" destId="{0FADB976-4D12-40DC-A666-EA383F233945}" srcOrd="0" destOrd="0" presId="urn:microsoft.com/office/officeart/2005/8/layout/hProcess7"/>
    <dgm:cxn modelId="{C98F22FC-387F-4D29-AC3E-AA1796F9D156}" type="presParOf" srcId="{80774E18-5743-499C-A0B2-A1B5438DEA44}" destId="{D957FF08-F1F3-4498-A385-36DBB901F0A4}" srcOrd="1" destOrd="0" presId="urn:microsoft.com/office/officeart/2005/8/layout/hProcess7"/>
    <dgm:cxn modelId="{2573C6A5-6BA1-4617-A7F7-7B50D525BFC0}" type="presParOf" srcId="{80774E18-5743-499C-A0B2-A1B5438DEA44}" destId="{BDA7E210-41C0-4AFC-8002-170CE7AFF39A}" srcOrd="2" destOrd="0" presId="urn:microsoft.com/office/officeart/2005/8/layout/hProcess7"/>
    <dgm:cxn modelId="{96190A4B-6FF8-4687-A11E-EE037CA603D7}" type="presParOf" srcId="{96752347-623F-4266-B26F-47905E289A0A}" destId="{CD5B54DF-C696-45F0-8D86-A456C8C74F8F}" srcOrd="7" destOrd="0" presId="urn:microsoft.com/office/officeart/2005/8/layout/hProcess7"/>
    <dgm:cxn modelId="{ADF247CC-86A7-407E-A4FD-4BCA0663F401}" type="presParOf" srcId="{96752347-623F-4266-B26F-47905E289A0A}" destId="{AA0B1AF0-F573-45B9-90DF-ABBBE376CDC0}" srcOrd="8" destOrd="0" presId="urn:microsoft.com/office/officeart/2005/8/layout/hProcess7"/>
    <dgm:cxn modelId="{A9DD3A88-4D24-4EE0-8952-C41C22E31B97}" type="presParOf" srcId="{AA0B1AF0-F573-45B9-90DF-ABBBE376CDC0}" destId="{2C1AAB2D-FCC5-4F78-B82C-8D0539F2065F}" srcOrd="0" destOrd="0" presId="urn:microsoft.com/office/officeart/2005/8/layout/hProcess7"/>
    <dgm:cxn modelId="{515B7CCF-F40E-4B93-868A-1AA7DB3868AC}" type="presParOf" srcId="{AA0B1AF0-F573-45B9-90DF-ABBBE376CDC0}" destId="{A38A66D3-F339-45E0-B287-355932B921B9}" srcOrd="1" destOrd="0" presId="urn:microsoft.com/office/officeart/2005/8/layout/hProcess7"/>
    <dgm:cxn modelId="{38C24FA7-F922-4A22-9375-2DD17066AC0E}" type="presParOf" srcId="{AA0B1AF0-F573-45B9-90DF-ABBBE376CDC0}" destId="{772F3A29-C7B5-4E1E-AB75-B9FD7FF0BDA6}" srcOrd="2" destOrd="0" presId="urn:microsoft.com/office/officeart/2005/8/layout/hProcess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8EA320-E117-4805-80AF-50B89FB240FD}">
      <dsp:nvSpPr>
        <dsp:cNvPr id="0" name=""/>
        <dsp:cNvSpPr/>
      </dsp:nvSpPr>
      <dsp:spPr>
        <a:xfrm>
          <a:off x="1822" y="620269"/>
          <a:ext cx="3307708" cy="3726575"/>
        </a:xfrm>
        <a:prstGeom prst="roundRect">
          <a:avLst>
            <a:gd name="adj" fmla="val 5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marL="0" lvl="0" indent="0" algn="r" defTabSz="1555750">
            <a:lnSpc>
              <a:spcPct val="90000"/>
            </a:lnSpc>
            <a:spcBef>
              <a:spcPct val="0"/>
            </a:spcBef>
            <a:spcAft>
              <a:spcPct val="35000"/>
            </a:spcAft>
            <a:buNone/>
          </a:pPr>
          <a:r>
            <a:rPr lang="en-GB" sz="3500" b="1" kern="1200">
              <a:solidFill>
                <a:schemeClr val="accent4">
                  <a:lumMod val="60000"/>
                  <a:lumOff val="40000"/>
                </a:schemeClr>
              </a:solidFill>
            </a:rPr>
            <a:t>ICU</a:t>
          </a:r>
        </a:p>
      </dsp:txBody>
      <dsp:txXfrm rot="16200000">
        <a:off x="-1195302" y="1817394"/>
        <a:ext cx="3055791" cy="661541"/>
      </dsp:txXfrm>
    </dsp:sp>
    <dsp:sp modelId="{7033CD88-28BB-4D23-BA3D-1EC1A468E926}">
      <dsp:nvSpPr>
        <dsp:cNvPr id="0" name=""/>
        <dsp:cNvSpPr/>
      </dsp:nvSpPr>
      <dsp:spPr>
        <a:xfrm>
          <a:off x="648703" y="620269"/>
          <a:ext cx="2464242" cy="37265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n-GB" sz="2400" kern="1200"/>
            <a:t>- Antibiotics</a:t>
          </a:r>
        </a:p>
        <a:p>
          <a:pPr marL="0" lvl="0" indent="0" algn="l" defTabSz="1066800">
            <a:lnSpc>
              <a:spcPct val="90000"/>
            </a:lnSpc>
            <a:spcBef>
              <a:spcPct val="0"/>
            </a:spcBef>
            <a:spcAft>
              <a:spcPct val="35000"/>
            </a:spcAft>
            <a:buFont typeface="Arial" panose="020B0604020202020204" pitchFamily="34" charset="0"/>
            <a:buNone/>
          </a:pPr>
          <a:r>
            <a:rPr lang="en-GB" sz="2400" kern="1200"/>
            <a:t>- Macrolide Duration</a:t>
          </a:r>
        </a:p>
        <a:p>
          <a:pPr marL="0" lvl="0" indent="0" algn="l" defTabSz="1066800">
            <a:lnSpc>
              <a:spcPct val="90000"/>
            </a:lnSpc>
            <a:spcBef>
              <a:spcPct val="0"/>
            </a:spcBef>
            <a:spcAft>
              <a:spcPct val="35000"/>
            </a:spcAft>
            <a:buFont typeface="Arial" panose="020B0604020202020204" pitchFamily="34" charset="0"/>
            <a:buNone/>
          </a:pPr>
          <a:r>
            <a:rPr lang="en-GB" sz="2400" kern="1200"/>
            <a:t>- Corticosteroid</a:t>
          </a:r>
        </a:p>
        <a:p>
          <a:pPr marL="0" lvl="0" indent="0" algn="l" defTabSz="1066800">
            <a:lnSpc>
              <a:spcPct val="90000"/>
            </a:lnSpc>
            <a:spcBef>
              <a:spcPct val="0"/>
            </a:spcBef>
            <a:spcAft>
              <a:spcPct val="35000"/>
            </a:spcAft>
            <a:buFont typeface="Arial" panose="020B0604020202020204" pitchFamily="34" charset="0"/>
            <a:buNone/>
          </a:pPr>
          <a:r>
            <a:rPr lang="en-GB" sz="2400" kern="1200"/>
            <a:t>- Influenza Antiviral</a:t>
          </a:r>
        </a:p>
        <a:p>
          <a:pPr marL="0" lvl="0" indent="0" algn="l" defTabSz="1066800">
            <a:lnSpc>
              <a:spcPct val="90000"/>
            </a:lnSpc>
            <a:spcBef>
              <a:spcPct val="0"/>
            </a:spcBef>
            <a:spcAft>
              <a:spcPct val="35000"/>
            </a:spcAft>
            <a:buFont typeface="Arial" panose="020B0604020202020204" pitchFamily="34" charset="0"/>
            <a:buNone/>
          </a:pPr>
          <a:r>
            <a:rPr lang="en-GB" sz="2400" kern="1200"/>
            <a:t>- Immunoglobulin</a:t>
          </a:r>
        </a:p>
        <a:p>
          <a:pPr marL="0" lvl="0" indent="0" algn="l" defTabSz="1066800">
            <a:lnSpc>
              <a:spcPct val="90000"/>
            </a:lnSpc>
            <a:spcBef>
              <a:spcPct val="0"/>
            </a:spcBef>
            <a:spcAft>
              <a:spcPct val="35000"/>
            </a:spcAft>
            <a:buFont typeface="Arial" panose="020B0604020202020204" pitchFamily="34" charset="0"/>
            <a:buNone/>
          </a:pPr>
          <a:r>
            <a:rPr lang="en-GB" sz="2400" kern="1200"/>
            <a:t>- Immune Modulation</a:t>
          </a:r>
        </a:p>
      </dsp:txBody>
      <dsp:txXfrm>
        <a:off x="648703" y="620269"/>
        <a:ext cx="2464242" cy="3726575"/>
      </dsp:txXfrm>
    </dsp:sp>
    <dsp:sp modelId="{BDC53E3C-9F0B-4B26-9C33-FADB20EF1C0C}">
      <dsp:nvSpPr>
        <dsp:cNvPr id="0" name=""/>
        <dsp:cNvSpPr/>
      </dsp:nvSpPr>
      <dsp:spPr>
        <a:xfrm>
          <a:off x="3418223" y="620269"/>
          <a:ext cx="3105479" cy="3726575"/>
        </a:xfrm>
        <a:prstGeom prst="roundRect">
          <a:avLst>
            <a:gd name="adj" fmla="val 5000"/>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marL="0" lvl="0" indent="0" algn="r" defTabSz="1555750">
            <a:lnSpc>
              <a:spcPct val="90000"/>
            </a:lnSpc>
            <a:spcBef>
              <a:spcPct val="0"/>
            </a:spcBef>
            <a:spcAft>
              <a:spcPct val="35000"/>
            </a:spcAft>
            <a:buNone/>
          </a:pPr>
          <a:r>
            <a:rPr lang="en-GB" sz="3500" b="1" kern="1200">
              <a:solidFill>
                <a:schemeClr val="accent4">
                  <a:lumMod val="60000"/>
                  <a:lumOff val="40000"/>
                </a:schemeClr>
              </a:solidFill>
            </a:rPr>
            <a:t>Wards</a:t>
          </a:r>
        </a:p>
      </dsp:txBody>
      <dsp:txXfrm rot="16200000">
        <a:off x="2200875" y="1837617"/>
        <a:ext cx="3055791" cy="621095"/>
      </dsp:txXfrm>
    </dsp:sp>
    <dsp:sp modelId="{60EB9B0C-D474-4B0A-9105-66DAFA822413}">
      <dsp:nvSpPr>
        <dsp:cNvPr id="0" name=""/>
        <dsp:cNvSpPr/>
      </dsp:nvSpPr>
      <dsp:spPr>
        <a:xfrm rot="5400000">
          <a:off x="3160089" y="3580075"/>
          <a:ext cx="547322" cy="465821"/>
        </a:xfrm>
        <a:prstGeom prst="flowChartExtract">
          <a:avLst/>
        </a:prstGeom>
        <a:solidFill>
          <a:srgbClr val="8E4A6C"/>
        </a:solidFill>
        <a:ln w="12700" cap="flat" cmpd="sng" algn="ctr">
          <a:solidFill>
            <a:srgbClr val="8E4A6C"/>
          </a:solidFill>
          <a:prstDash val="solid"/>
          <a:miter lim="800000"/>
        </a:ln>
        <a:effectLst/>
      </dsp:spPr>
      <dsp:style>
        <a:lnRef idx="2">
          <a:scrgbClr r="0" g="0" b="0"/>
        </a:lnRef>
        <a:fillRef idx="1">
          <a:scrgbClr r="0" g="0" b="0"/>
        </a:fillRef>
        <a:effectRef idx="0">
          <a:scrgbClr r="0" g="0" b="0"/>
        </a:effectRef>
        <a:fontRef idx="minor"/>
      </dsp:style>
    </dsp:sp>
    <dsp:sp modelId="{1FB7580E-11A9-4B5F-8E7B-2259293BE2A9}">
      <dsp:nvSpPr>
        <dsp:cNvPr id="0" name=""/>
        <dsp:cNvSpPr/>
      </dsp:nvSpPr>
      <dsp:spPr>
        <a:xfrm>
          <a:off x="4039319" y="620269"/>
          <a:ext cx="2313582" cy="37265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Font typeface="Arial" panose="020B0604020202020204" pitchFamily="34" charset="0"/>
            <a:buNone/>
          </a:pPr>
          <a:r>
            <a:rPr lang="en-GB" sz="2700" kern="1200"/>
            <a:t>- </a:t>
          </a:r>
          <a:r>
            <a:rPr lang="en-GB" sz="2400" kern="1200"/>
            <a:t>Corticosteroid</a:t>
          </a:r>
        </a:p>
        <a:p>
          <a:pPr marL="0" lvl="0" indent="0" algn="l" defTabSz="1066800">
            <a:lnSpc>
              <a:spcPct val="90000"/>
            </a:lnSpc>
            <a:spcBef>
              <a:spcPct val="0"/>
            </a:spcBef>
            <a:spcAft>
              <a:spcPct val="35000"/>
            </a:spcAft>
            <a:buNone/>
          </a:pPr>
          <a:r>
            <a:rPr lang="en-GB" sz="2400" kern="1200"/>
            <a:t>- Influenza Antiviral</a:t>
          </a:r>
        </a:p>
        <a:p>
          <a:pPr marL="0" lvl="0" indent="0" algn="l" defTabSz="1066800" rtl="0">
            <a:lnSpc>
              <a:spcPct val="90000"/>
            </a:lnSpc>
            <a:spcBef>
              <a:spcPct val="0"/>
            </a:spcBef>
            <a:spcAft>
              <a:spcPct val="35000"/>
            </a:spcAft>
            <a:buNone/>
          </a:pPr>
          <a:r>
            <a:rPr lang="en-GB" sz="2400" kern="1200">
              <a:solidFill>
                <a:schemeClr val="bg1"/>
              </a:solidFill>
              <a:latin typeface="Calibri Light" panose="020F0302020204030204"/>
              <a:cs typeface="Calibri Light" panose="020F0302020204030204"/>
            </a:rPr>
            <a:t>- Immunoglobulin</a:t>
          </a:r>
        </a:p>
      </dsp:txBody>
      <dsp:txXfrm>
        <a:off x="4039319" y="620269"/>
        <a:ext cx="2313582" cy="3726575"/>
      </dsp:txXfrm>
    </dsp:sp>
    <dsp:sp modelId="{2C1AAB2D-FCC5-4F78-B82C-8D0539F2065F}">
      <dsp:nvSpPr>
        <dsp:cNvPr id="0" name=""/>
        <dsp:cNvSpPr/>
      </dsp:nvSpPr>
      <dsp:spPr>
        <a:xfrm>
          <a:off x="6632394" y="620269"/>
          <a:ext cx="3105479" cy="3726575"/>
        </a:xfrm>
        <a:prstGeom prst="roundRect">
          <a:avLst>
            <a:gd name="adj" fmla="val 5000"/>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marL="0" lvl="0" indent="0" algn="r" defTabSz="1555750">
            <a:lnSpc>
              <a:spcPct val="90000"/>
            </a:lnSpc>
            <a:spcBef>
              <a:spcPct val="0"/>
            </a:spcBef>
            <a:spcAft>
              <a:spcPct val="35000"/>
            </a:spcAft>
            <a:buNone/>
          </a:pPr>
          <a:r>
            <a:rPr lang="en-GB" sz="3500" b="1" kern="1200">
              <a:solidFill>
                <a:schemeClr val="accent4">
                  <a:lumMod val="60000"/>
                  <a:lumOff val="40000"/>
                </a:schemeClr>
              </a:solidFill>
            </a:rPr>
            <a:t>Paediatrics</a:t>
          </a:r>
        </a:p>
      </dsp:txBody>
      <dsp:txXfrm rot="16200000">
        <a:off x="5415046" y="1837617"/>
        <a:ext cx="3055791" cy="621095"/>
      </dsp:txXfrm>
    </dsp:sp>
    <dsp:sp modelId="{D957FF08-F1F3-4498-A385-36DBB901F0A4}">
      <dsp:nvSpPr>
        <dsp:cNvPr id="0" name=""/>
        <dsp:cNvSpPr/>
      </dsp:nvSpPr>
      <dsp:spPr>
        <a:xfrm rot="5400000">
          <a:off x="6374260" y="3580075"/>
          <a:ext cx="547322" cy="465821"/>
        </a:xfrm>
        <a:prstGeom prst="flowChartExtract">
          <a:avLst/>
        </a:prstGeom>
        <a:solidFill>
          <a:srgbClr val="8E4A6C"/>
        </a:solidFill>
        <a:ln w="12700" cap="flat" cmpd="sng" algn="ctr">
          <a:solidFill>
            <a:srgbClr val="8E4A6C"/>
          </a:solidFill>
          <a:prstDash val="solid"/>
          <a:miter lim="800000"/>
        </a:ln>
        <a:effectLst/>
      </dsp:spPr>
      <dsp:style>
        <a:lnRef idx="2">
          <a:scrgbClr r="0" g="0" b="0"/>
        </a:lnRef>
        <a:fillRef idx="1">
          <a:scrgbClr r="0" g="0" b="0"/>
        </a:fillRef>
        <a:effectRef idx="0">
          <a:scrgbClr r="0" g="0" b="0"/>
        </a:effectRef>
        <a:fontRef idx="minor"/>
      </dsp:style>
    </dsp:sp>
    <dsp:sp modelId="{772F3A29-C7B5-4E1E-AB75-B9FD7FF0BDA6}">
      <dsp:nvSpPr>
        <dsp:cNvPr id="0" name=""/>
        <dsp:cNvSpPr/>
      </dsp:nvSpPr>
      <dsp:spPr>
        <a:xfrm>
          <a:off x="7253490" y="620269"/>
          <a:ext cx="2313582" cy="37265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marL="0" lvl="0" indent="0" algn="l" defTabSz="1244600" rtl="0">
            <a:lnSpc>
              <a:spcPct val="90000"/>
            </a:lnSpc>
            <a:spcBef>
              <a:spcPct val="0"/>
            </a:spcBef>
            <a:spcAft>
              <a:spcPct val="35000"/>
            </a:spcAft>
            <a:buFont typeface="Arial" panose="020B0604020202020204" pitchFamily="34" charset="0"/>
            <a:buNone/>
          </a:pPr>
          <a:r>
            <a:rPr lang="en-GB" sz="2800" kern="1200">
              <a:latin typeface="Calibri Light" panose="020F0302020204030204"/>
            </a:rPr>
            <a:t> -</a:t>
          </a:r>
          <a:r>
            <a:rPr lang="en-GB" sz="2800" kern="1200"/>
            <a:t>Corticosteroid</a:t>
          </a:r>
        </a:p>
        <a:p>
          <a:pPr marL="0" lvl="0" indent="0" algn="l" defTabSz="1244600" rtl="0">
            <a:lnSpc>
              <a:spcPct val="90000"/>
            </a:lnSpc>
            <a:spcBef>
              <a:spcPct val="0"/>
            </a:spcBef>
            <a:spcAft>
              <a:spcPct val="35000"/>
            </a:spcAft>
            <a:buNone/>
          </a:pPr>
          <a:r>
            <a:rPr lang="en-GB" sz="2800" kern="1200">
              <a:latin typeface="Calibri Light" panose="020F0302020204030204"/>
            </a:rPr>
            <a:t> - </a:t>
          </a:r>
          <a:r>
            <a:rPr lang="en-GB" sz="2800" kern="1200"/>
            <a:t>Influenza Antiviral</a:t>
          </a:r>
        </a:p>
        <a:p>
          <a:pPr marL="0" lvl="0" indent="0" algn="l" defTabSz="1244600" rtl="0">
            <a:lnSpc>
              <a:spcPct val="90000"/>
            </a:lnSpc>
            <a:spcBef>
              <a:spcPct val="0"/>
            </a:spcBef>
            <a:spcAft>
              <a:spcPct val="35000"/>
            </a:spcAft>
            <a:buNone/>
          </a:pPr>
          <a:r>
            <a:rPr lang="en-GB" sz="2800" kern="1200"/>
            <a:t>- Immune Modulation</a:t>
          </a:r>
        </a:p>
      </dsp:txBody>
      <dsp:txXfrm>
        <a:off x="7253490" y="620269"/>
        <a:ext cx="2313582" cy="372657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127.15232" units="1/cm"/>
          <inkml:channelProperty channel="Y" name="resolution" value="63.49206" units="1/cm"/>
          <inkml:channelProperty channel="T" name="resolution" value="1" units="1/dev"/>
        </inkml:channelProperties>
      </inkml:inkSource>
      <inkml:timestamp xml:id="ts0" timeString="2023-08-16T13:32:59.801"/>
    </inkml:context>
    <inkml:brush xml:id="br0">
      <inkml:brushProperty name="width" value="0.05292" units="cm"/>
      <inkml:brushProperty name="height" value="0.05292" units="cm"/>
      <inkml:brushProperty name="color" value="#FFFFFF"/>
    </inkml:brush>
  </inkml:definitions>
  <inkml:trace contextRef="#ctx0" brushRef="#br0">29929 15637 0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8948B-514E-4B86-8E42-01A9A27FAAFC}" type="datetimeFigureOut">
              <a:rPr lang="en-GB" smtClean="0"/>
              <a:t>24/04/2024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CE8263-23DB-441C-8EFF-443EDF4A64DC}" type="slidenum">
              <a:rPr lang="en-GB" smtClean="0"/>
              <a:t>‹#›</a:t>
            </a:fld>
            <a:endParaRPr lang="en-GB"/>
          </a:p>
        </p:txBody>
      </p:sp>
    </p:spTree>
    <p:extLst>
      <p:ext uri="{BB962C8B-B14F-4D97-AF65-F5344CB8AC3E}">
        <p14:creationId xmlns:p14="http://schemas.microsoft.com/office/powerpoint/2010/main" val="3949939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FCE8263-23DB-441C-8EFF-443EDF4A64DC}" type="slidenum">
              <a:rPr lang="en-GB" smtClean="0"/>
              <a:t>1</a:t>
            </a:fld>
            <a:endParaRPr lang="en-GB"/>
          </a:p>
        </p:txBody>
      </p:sp>
    </p:spTree>
    <p:extLst>
      <p:ext uri="{BB962C8B-B14F-4D97-AF65-F5344CB8AC3E}">
        <p14:creationId xmlns:p14="http://schemas.microsoft.com/office/powerpoint/2010/main" val="1349925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4/24/2024</a:t>
            </a:fld>
            <a:endParaRPr lang="en-US"/>
          </a:p>
        </p:txBody>
      </p:sp>
      <p:sp>
        <p:nvSpPr>
          <p:cNvPr id="5" name="Footer Placeholder 4"/>
          <p:cNvSpPr>
            <a:spLocks noGrp="1"/>
          </p:cNvSpPr>
          <p:nvPr>
            <p:ph type="ftr" sz="quarter" idx="11"/>
          </p:nvPr>
        </p:nvSpPr>
        <p:spPr/>
        <p:txBody>
          <a:bodyPr/>
          <a:lstStyle/>
          <a:p>
            <a:endParaRPr lang="en-US" sz="100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a:p>
        </p:txBody>
      </p:sp>
    </p:spTree>
    <p:extLst>
      <p:ext uri="{BB962C8B-B14F-4D97-AF65-F5344CB8AC3E}">
        <p14:creationId xmlns:p14="http://schemas.microsoft.com/office/powerpoint/2010/main" val="237632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14381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926588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92714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9AFA87-1417-4992-ABD9-27C3BC8CC883}"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27934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9AFA87-1417-4992-ABD9-27C3BC8CC883}" type="datetimeFigureOut">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2828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9AFA87-1417-4992-ABD9-27C3BC8CC883}" type="datetimeFigureOut">
              <a:rPr lang="en-US" smtClean="0"/>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12879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9AFA87-1417-4992-ABD9-27C3BC8CC883}" type="datetimeFigureOut">
              <a:rPr lang="en-US" smtClean="0"/>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27813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AFA87-1417-4992-ABD9-27C3BC8CC883}" type="datetimeFigureOut">
              <a:rPr lang="en-US" smtClean="0"/>
              <a:t>4/24/2024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029731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9AFA87-1417-4992-ABD9-27C3BC8CC883}" type="datetimeFigureOut">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48062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9AFA87-1417-4992-ABD9-27C3BC8CC883}" type="datetimeFigureOut">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094466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3F9AFA87-1417-4992-ABD9-27C3BC8CC883}" type="datetimeFigureOut">
              <a:rPr lang="en-US" smtClean="0"/>
              <a:pPr algn="r"/>
              <a:t>4/24/2024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z="100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E4CB7-CB13-4810-BF18-BE31AFC64F93}" type="slidenum">
              <a:rPr lang="en-US" smtClean="0"/>
              <a:pPr/>
              <a:t>‹#›</a:t>
            </a:fld>
            <a:endParaRPr lang="en-US" sz="1000"/>
          </a:p>
        </p:txBody>
      </p:sp>
    </p:spTree>
    <p:extLst>
      <p:ext uri="{BB962C8B-B14F-4D97-AF65-F5344CB8AC3E}">
        <p14:creationId xmlns:p14="http://schemas.microsoft.com/office/powerpoint/2010/main" val="3500881298"/>
      </p:ext>
    </p:extLst>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emf"/><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customXml" Target="../ink/ink1.xml"/><Relationship Id="rId9"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hyperlink" Target="https://www.nihr.ac.uk/health-and-care-professionals/learning-and-support/good-clinical-practice.htm" TargetMode="Externa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12.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image" Target="../media/image11.png"/><Relationship Id="rId5" Type="http://schemas.openxmlformats.org/officeDocument/2006/relationships/image" Target="../media/image14.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0.pn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78607FD1-C78F-9AE1-5076-5BB73927A634}"/>
              </a:ext>
            </a:extLst>
          </p:cNvPr>
          <p:cNvSpPr/>
          <p:nvPr/>
        </p:nvSpPr>
        <p:spPr>
          <a:xfrm>
            <a:off x="0" y="6268033"/>
            <a:ext cx="12192000" cy="58996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2" name="Picture 8" descr="A logo of a lungs&#10;&#10;Description automatically generated">
            <a:extLst>
              <a:ext uri="{FF2B5EF4-FFF2-40B4-BE49-F238E27FC236}">
                <a16:creationId xmlns:a16="http://schemas.microsoft.com/office/drawing/2014/main" id="{8F31D3DC-8176-1330-63F2-846E6D86060E}"/>
              </a:ext>
            </a:extLst>
          </p:cNvPr>
          <p:cNvPicPr>
            <a:picLocks noChangeAspect="1" noChangeArrowheads="1"/>
          </p:cNvPicPr>
          <p:nvPr/>
        </p:nvPicPr>
        <p:blipFill>
          <a:blip r:embed="rId3">
            <a:alphaModFix amt="50000"/>
            <a:extLst>
              <a:ext uri="{28A0092B-C50C-407E-A947-70E740481C1C}">
                <a14:useLocalDpi xmlns:a14="http://schemas.microsoft.com/office/drawing/2010/main" val="0"/>
              </a:ext>
            </a:extLst>
          </a:blip>
          <a:srcRect/>
          <a:stretch>
            <a:fillRect/>
          </a:stretch>
        </p:blipFill>
        <p:spPr bwMode="auto">
          <a:xfrm>
            <a:off x="0" y="0"/>
            <a:ext cx="12130204" cy="6232924"/>
          </a:xfrm>
          <a:prstGeom prst="rect">
            <a:avLst/>
          </a:prstGeom>
          <a:solidFill>
            <a:schemeClr val="bg1"/>
          </a:solidFill>
        </p:spPr>
      </p:pic>
      <mc:AlternateContent xmlns:mc="http://schemas.openxmlformats.org/markup-compatibility/2006" xmlns:p14="http://schemas.microsoft.com/office/powerpoint/2010/main">
        <mc:Choice Requires="p14">
          <p:contentPart p14:bwMode="auto" r:id="rId4">
            <p14:nvContentPartPr>
              <p14:cNvPr id="10" name="Ink 9">
                <a:extLst>
                  <a:ext uri="{FF2B5EF4-FFF2-40B4-BE49-F238E27FC236}">
                    <a16:creationId xmlns:a16="http://schemas.microsoft.com/office/drawing/2014/main" id="{706C0B6A-1CA1-DC8D-48F8-D8E12D2BABD0}"/>
                  </a:ext>
                </a:extLst>
              </p14:cNvPr>
              <p14:cNvContentPartPr/>
              <p14:nvPr/>
            </p14:nvContentPartPr>
            <p14:xfrm>
              <a:off x="10267658" y="780326"/>
              <a:ext cx="336" cy="336"/>
            </p14:xfrm>
          </p:contentPart>
        </mc:Choice>
        <mc:Fallback xmlns="">
          <p:pic>
            <p:nvPicPr>
              <p:cNvPr id="10" name="Ink 9">
                <a:extLst>
                  <a:ext uri="{FF2B5EF4-FFF2-40B4-BE49-F238E27FC236}">
                    <a16:creationId xmlns:a16="http://schemas.microsoft.com/office/drawing/2014/main" id="{706C0B6A-1CA1-DC8D-48F8-D8E12D2BABD0}"/>
                  </a:ext>
                </a:extLst>
              </p:cNvPr>
              <p:cNvPicPr/>
              <p:nvPr/>
            </p:nvPicPr>
            <p:blipFill>
              <a:blip r:embed="rId5"/>
              <a:stretch>
                <a:fillRect/>
              </a:stretch>
            </p:blipFill>
            <p:spPr>
              <a:xfrm>
                <a:off x="10258922" y="771590"/>
                <a:ext cx="17808" cy="17808"/>
              </a:xfrm>
              <a:prstGeom prst="rect">
                <a:avLst/>
              </a:prstGeom>
            </p:spPr>
          </p:pic>
        </mc:Fallback>
      </mc:AlternateContent>
      <p:pic>
        <p:nvPicPr>
          <p:cNvPr id="2" name="Picture 1" descr="IC_ORG_LOGO">
            <a:extLst>
              <a:ext uri="{FF2B5EF4-FFF2-40B4-BE49-F238E27FC236}">
                <a16:creationId xmlns:a16="http://schemas.microsoft.com/office/drawing/2014/main" id="{B805CEDE-C8A9-097D-7AFE-143D67B3477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bwMode="auto">
          <a:xfrm>
            <a:off x="123497" y="6310977"/>
            <a:ext cx="2068030" cy="520781"/>
          </a:xfrm>
          <a:prstGeom prst="rect">
            <a:avLst/>
          </a:prstGeom>
          <a:noFill/>
          <a:ln w="9525">
            <a:noFill/>
            <a:miter lim="800000"/>
            <a:headEnd/>
            <a:tailEnd/>
          </a:ln>
        </p:spPr>
      </p:pic>
      <p:pic>
        <p:nvPicPr>
          <p:cNvPr id="8" name="Picture 7">
            <a:extLst>
              <a:ext uri="{FF2B5EF4-FFF2-40B4-BE49-F238E27FC236}">
                <a16:creationId xmlns:a16="http://schemas.microsoft.com/office/drawing/2014/main" id="{41C201EB-6FC1-7561-6BC9-448C89F1BFD4}"/>
              </a:ext>
            </a:extLst>
          </p:cNvPr>
          <p:cNvPicPr>
            <a:picLocks noChangeAspect="1"/>
          </p:cNvPicPr>
          <p:nvPr/>
        </p:nvPicPr>
        <p:blipFill>
          <a:blip r:embed="rId7"/>
          <a:stretch>
            <a:fillRect/>
          </a:stretch>
        </p:blipFill>
        <p:spPr>
          <a:xfrm>
            <a:off x="9760943" y="6171059"/>
            <a:ext cx="2307560" cy="784949"/>
          </a:xfrm>
          <a:prstGeom prst="rect">
            <a:avLst/>
          </a:prstGeom>
        </p:spPr>
      </p:pic>
      <p:pic>
        <p:nvPicPr>
          <p:cNvPr id="41" name="Picture 40">
            <a:extLst>
              <a:ext uri="{FF2B5EF4-FFF2-40B4-BE49-F238E27FC236}">
                <a16:creationId xmlns:a16="http://schemas.microsoft.com/office/drawing/2014/main" id="{8483EDC9-D72C-0092-BBD8-B9659DD9609D}"/>
              </a:ext>
            </a:extLst>
          </p:cNvPr>
          <p:cNvPicPr>
            <a:picLocks noChangeAspect="1"/>
          </p:cNvPicPr>
          <p:nvPr/>
        </p:nvPicPr>
        <p:blipFill>
          <a:blip r:embed="rId8">
            <a:alphaModFix amt="85000"/>
          </a:blip>
          <a:stretch>
            <a:fillRect/>
          </a:stretch>
        </p:blipFill>
        <p:spPr>
          <a:xfrm>
            <a:off x="0" y="-3842"/>
            <a:ext cx="12192000" cy="6271875"/>
          </a:xfrm>
          <a:prstGeom prst="rect">
            <a:avLst/>
          </a:prstGeom>
        </p:spPr>
      </p:pic>
      <p:sp>
        <p:nvSpPr>
          <p:cNvPr id="5" name="Subtitle 4">
            <a:extLst>
              <a:ext uri="{FF2B5EF4-FFF2-40B4-BE49-F238E27FC236}">
                <a16:creationId xmlns:a16="http://schemas.microsoft.com/office/drawing/2014/main" id="{01C33DA7-4BCE-2E45-3282-C23DA4599B4E}"/>
              </a:ext>
            </a:extLst>
          </p:cNvPr>
          <p:cNvSpPr>
            <a:spLocks/>
          </p:cNvSpPr>
          <p:nvPr/>
        </p:nvSpPr>
        <p:spPr>
          <a:xfrm>
            <a:off x="3467918" y="1402959"/>
            <a:ext cx="5256164" cy="2317462"/>
          </a:xfrm>
          <a:prstGeom prst="rect">
            <a:avLst/>
          </a:prstGeom>
        </p:spPr>
        <p:txBody>
          <a:bodyPr>
            <a:normAutofit/>
          </a:bodyPr>
          <a:lstStyle/>
          <a:p>
            <a:pPr algn="ctr" defTabSz="839398">
              <a:spcAft>
                <a:spcPts val="573"/>
              </a:spcAft>
            </a:pPr>
            <a:r>
              <a:rPr lang="en-GB" sz="7200" b="1" kern="1200">
                <a:solidFill>
                  <a:schemeClr val="bg1"/>
                </a:solidFill>
                <a:latin typeface="+mn-lt"/>
                <a:ea typeface="+mn-ea"/>
                <a:cs typeface="+mn-cs"/>
              </a:rPr>
              <a:t>REMAP-CAP</a:t>
            </a:r>
          </a:p>
          <a:p>
            <a:pPr algn="ctr" defTabSz="839398">
              <a:spcAft>
                <a:spcPts val="573"/>
              </a:spcAft>
            </a:pPr>
            <a:r>
              <a:rPr lang="en-GB" sz="3200" b="1" kern="1200">
                <a:solidFill>
                  <a:schemeClr val="bg1"/>
                </a:solidFill>
                <a:latin typeface="+mn-lt"/>
                <a:ea typeface="+mn-ea"/>
                <a:cs typeface="+mn-cs"/>
              </a:rPr>
              <a:t>Confirming Eligibility Training</a:t>
            </a:r>
          </a:p>
          <a:p>
            <a:pPr algn="ctr" defTabSz="839398">
              <a:spcAft>
                <a:spcPts val="573"/>
              </a:spcAft>
            </a:pPr>
            <a:r>
              <a:rPr lang="en-GB" b="1" kern="1200">
                <a:solidFill>
                  <a:schemeClr val="bg1"/>
                </a:solidFill>
                <a:latin typeface="+mn-lt"/>
                <a:ea typeface="+mn-ea"/>
                <a:cs typeface="+mn-cs"/>
              </a:rPr>
              <a:t>V1.0 04-MAR-2024</a:t>
            </a:r>
            <a:endParaRPr lang="en-GB" sz="3200" b="1">
              <a:solidFill>
                <a:schemeClr val="bg1"/>
              </a:solidFill>
            </a:endParaRPr>
          </a:p>
        </p:txBody>
      </p:sp>
      <p:sp>
        <p:nvSpPr>
          <p:cNvPr id="3" name="Text Placeholder 7">
            <a:extLst>
              <a:ext uri="{FF2B5EF4-FFF2-40B4-BE49-F238E27FC236}">
                <a16:creationId xmlns:a16="http://schemas.microsoft.com/office/drawing/2014/main" id="{B3D35ECD-F3FB-0739-ADDC-1DF123576B8A}"/>
              </a:ext>
            </a:extLst>
          </p:cNvPr>
          <p:cNvSpPr txBox="1">
            <a:spLocks/>
          </p:cNvSpPr>
          <p:nvPr/>
        </p:nvSpPr>
        <p:spPr>
          <a:xfrm>
            <a:off x="2071475" y="4464928"/>
            <a:ext cx="3452632" cy="1091109"/>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39398">
              <a:lnSpc>
                <a:spcPct val="150000"/>
              </a:lnSpc>
              <a:spcAft>
                <a:spcPts val="573"/>
              </a:spcAft>
            </a:pPr>
            <a:r>
              <a:rPr lang="en-US" sz="1400" b="1" kern="1200">
                <a:solidFill>
                  <a:schemeClr val="bg1"/>
                </a:solidFill>
                <a:latin typeface="+mn-lt"/>
                <a:ea typeface="+mn-ea"/>
                <a:cs typeface="+mn-cs"/>
              </a:rPr>
              <a:t>Sponsor: </a:t>
            </a:r>
            <a:r>
              <a:rPr lang="en-US" sz="1400" kern="1200">
                <a:solidFill>
                  <a:schemeClr val="bg1"/>
                </a:solidFill>
                <a:latin typeface="+mn-lt"/>
                <a:ea typeface="+mn-ea"/>
                <a:cs typeface="+mn-cs"/>
              </a:rPr>
              <a:t>Imperial College London </a:t>
            </a:r>
          </a:p>
          <a:p>
            <a:pPr defTabSz="839398">
              <a:lnSpc>
                <a:spcPct val="150000"/>
              </a:lnSpc>
              <a:spcAft>
                <a:spcPts val="573"/>
              </a:spcAft>
            </a:pPr>
            <a:r>
              <a:rPr lang="en-US" sz="1400" b="1" kern="1200">
                <a:solidFill>
                  <a:schemeClr val="bg1"/>
                </a:solidFill>
                <a:latin typeface="+mn-lt"/>
                <a:ea typeface="+mn-ea"/>
                <a:cs typeface="+mn-cs"/>
              </a:rPr>
              <a:t>Funder: </a:t>
            </a:r>
            <a:r>
              <a:rPr lang="en-US" sz="1400" kern="1200">
                <a:solidFill>
                  <a:schemeClr val="bg1"/>
                </a:solidFill>
                <a:latin typeface="+mn-lt"/>
                <a:ea typeface="+mn-ea"/>
                <a:cs typeface="+mn-cs"/>
              </a:rPr>
              <a:t>NIHR</a:t>
            </a:r>
          </a:p>
          <a:p>
            <a:pPr defTabSz="839398">
              <a:spcAft>
                <a:spcPts val="573"/>
              </a:spcAft>
            </a:pPr>
            <a:r>
              <a:rPr lang="en-US" sz="1400" b="1" kern="1200">
                <a:solidFill>
                  <a:schemeClr val="bg1"/>
                </a:solidFill>
                <a:latin typeface="+mn-lt"/>
                <a:ea typeface="+mn-ea"/>
                <a:cs typeface="+mn-cs"/>
              </a:rPr>
              <a:t>IRAS ID:</a:t>
            </a:r>
            <a:r>
              <a:rPr lang="en-US" sz="1400" b="1">
                <a:solidFill>
                  <a:schemeClr val="bg1"/>
                </a:solidFill>
              </a:rPr>
              <a:t> </a:t>
            </a:r>
            <a:r>
              <a:rPr lang="en-US" sz="1400">
                <a:solidFill>
                  <a:schemeClr val="bg1"/>
                </a:solidFill>
                <a:ea typeface="+mn-lt"/>
                <a:cs typeface="+mn-lt"/>
              </a:rPr>
              <a:t>237150</a:t>
            </a:r>
            <a:endParaRPr lang="en-US" sz="1400" kern="1200">
              <a:solidFill>
                <a:schemeClr val="bg1"/>
              </a:solidFill>
              <a:ea typeface="+mn-lt"/>
              <a:cs typeface="+mn-lt"/>
            </a:endParaRPr>
          </a:p>
          <a:p>
            <a:pPr defTabSz="839398">
              <a:spcAft>
                <a:spcPts val="573"/>
              </a:spcAft>
            </a:pPr>
            <a:r>
              <a:rPr lang="en-US" sz="1400" b="1" kern="1200">
                <a:solidFill>
                  <a:schemeClr val="bg1"/>
                </a:solidFill>
                <a:latin typeface="+mn-lt"/>
                <a:ea typeface="+mn-ea"/>
                <a:cs typeface="+mn-cs"/>
              </a:rPr>
              <a:t>REC ref:</a:t>
            </a:r>
            <a:r>
              <a:rPr lang="en-US" sz="1400" b="1">
                <a:solidFill>
                  <a:schemeClr val="bg1"/>
                </a:solidFill>
              </a:rPr>
              <a:t> </a:t>
            </a:r>
            <a:r>
              <a:rPr lang="en-US" sz="1400">
                <a:solidFill>
                  <a:schemeClr val="bg1"/>
                </a:solidFill>
                <a:ea typeface="+mn-lt"/>
                <a:cs typeface="+mn-lt"/>
              </a:rPr>
              <a:t>18/LO/0660</a:t>
            </a:r>
            <a:endParaRPr lang="en-US" sz="1285" kern="1200">
              <a:solidFill>
                <a:schemeClr val="bg1"/>
              </a:solidFill>
              <a:latin typeface="+mn-lt"/>
              <a:ea typeface="+mn-ea"/>
              <a:cs typeface="+mn-cs"/>
            </a:endParaRPr>
          </a:p>
          <a:p>
            <a:pPr defTabSz="839398">
              <a:spcAft>
                <a:spcPts val="573"/>
              </a:spcAft>
            </a:pPr>
            <a:r>
              <a:rPr lang="en-US" sz="1250" kern="1200">
                <a:solidFill>
                  <a:srgbClr val="000000"/>
                </a:solidFill>
                <a:latin typeface="+mn-lt"/>
                <a:ea typeface="+mn-ea"/>
                <a:cs typeface="+mn-cs"/>
              </a:rPr>
              <a:t>	</a:t>
            </a:r>
            <a:endParaRPr lang="en-US" sz="1250" kern="1200">
              <a:solidFill>
                <a:srgbClr val="000000"/>
              </a:solidFill>
              <a:latin typeface="+mn-lt"/>
              <a:ea typeface="Calibri"/>
              <a:cs typeface="Calibri"/>
            </a:endParaRPr>
          </a:p>
          <a:p>
            <a:pPr defTabSz="839398">
              <a:spcAft>
                <a:spcPts val="573"/>
              </a:spcAft>
            </a:pPr>
            <a:endParaRPr lang="en-US" sz="1285" kern="1200">
              <a:solidFill>
                <a:srgbClr val="000000"/>
              </a:solidFill>
              <a:latin typeface="+mn-lt"/>
              <a:ea typeface="+mn-ea"/>
              <a:cs typeface="+mn-cs"/>
            </a:endParaRPr>
          </a:p>
          <a:p>
            <a:pPr defTabSz="839398">
              <a:spcAft>
                <a:spcPts val="573"/>
              </a:spcAft>
            </a:pPr>
            <a:endParaRPr lang="en-US" sz="1285" kern="1200">
              <a:solidFill>
                <a:srgbClr val="000000"/>
              </a:solidFill>
              <a:latin typeface="+mn-lt"/>
              <a:ea typeface="+mn-ea"/>
              <a:cs typeface="+mn-cs"/>
            </a:endParaRPr>
          </a:p>
          <a:p>
            <a:pPr algn="ctr" defTabSz="839398">
              <a:spcAft>
                <a:spcPts val="573"/>
              </a:spcAft>
            </a:pPr>
            <a:endParaRPr lang="en-US" sz="919" kern="1200">
              <a:solidFill>
                <a:srgbClr val="000000"/>
              </a:solidFill>
              <a:latin typeface="+mn-lt"/>
              <a:ea typeface="+mn-ea"/>
              <a:cs typeface="+mn-cs"/>
            </a:endParaRPr>
          </a:p>
          <a:p>
            <a:pPr algn="ctr">
              <a:spcAft>
                <a:spcPts val="600"/>
              </a:spcAft>
            </a:pPr>
            <a:endParaRPr lang="en-US"/>
          </a:p>
        </p:txBody>
      </p:sp>
      <p:sp>
        <p:nvSpPr>
          <p:cNvPr id="4" name="Text Placeholder 7">
            <a:extLst>
              <a:ext uri="{FF2B5EF4-FFF2-40B4-BE49-F238E27FC236}">
                <a16:creationId xmlns:a16="http://schemas.microsoft.com/office/drawing/2014/main" id="{BD1EDDEE-E1B5-5407-136E-E0159DB6D273}"/>
              </a:ext>
            </a:extLst>
          </p:cNvPr>
          <p:cNvSpPr txBox="1">
            <a:spLocks/>
          </p:cNvSpPr>
          <p:nvPr/>
        </p:nvSpPr>
        <p:spPr>
          <a:xfrm>
            <a:off x="7734522" y="3815312"/>
            <a:ext cx="4052842" cy="1195171"/>
          </a:xfrm>
          <a:prstGeom prst="rect">
            <a:avLst/>
          </a:prstGeom>
          <a:noFill/>
        </p:spPr>
        <p:txBody>
          <a:bodyPr vert="horz" lIns="0" tIns="0" rIns="0" bIns="0" rtlCol="0" anchor="t">
            <a:noAutofit/>
          </a:bodyPr>
          <a:lstStyle>
            <a:lvl1pPr marL="0" indent="0" algn="l" defTabSz="457200" rtl="0" eaLnBrk="1" latinLnBrk="0" hangingPunct="1">
              <a:spcBef>
                <a:spcPct val="20000"/>
              </a:spcBef>
              <a:buClr>
                <a:srgbClr val="002548"/>
              </a:buClr>
              <a:buFont typeface="Arial"/>
              <a:buNone/>
              <a:defRPr sz="1200" kern="1200" baseline="0">
                <a:solidFill>
                  <a:srgbClr val="002548"/>
                </a:solidFill>
                <a:latin typeface="Arial"/>
                <a:ea typeface="+mn-ea"/>
                <a:cs typeface="Arial"/>
              </a:defRPr>
            </a:lvl1pPr>
            <a:lvl2pPr marL="457200" indent="0" algn="ctr" defTabSz="457200" rtl="0" eaLnBrk="1" latinLnBrk="0" hangingPunct="1">
              <a:spcBef>
                <a:spcPct val="20000"/>
              </a:spcBef>
              <a:buClr>
                <a:srgbClr val="002548"/>
              </a:buClr>
              <a:buFont typeface="Arial"/>
              <a:buNone/>
              <a:defRPr sz="1800" kern="1200">
                <a:solidFill>
                  <a:schemeClr val="tx1"/>
                </a:solidFill>
                <a:latin typeface="Arial"/>
                <a:ea typeface="+mn-ea"/>
                <a:cs typeface="Arial"/>
              </a:defRPr>
            </a:lvl2pPr>
            <a:lvl3pPr marL="914400" indent="0" algn="ctr" defTabSz="457200" rtl="0" eaLnBrk="1" latinLnBrk="0" hangingPunct="1">
              <a:spcBef>
                <a:spcPct val="20000"/>
              </a:spcBef>
              <a:buClr>
                <a:srgbClr val="002548"/>
              </a:buClr>
              <a:buFont typeface="Arial"/>
              <a:buNone/>
              <a:defRPr sz="1200" kern="1200">
                <a:solidFill>
                  <a:schemeClr val="tx1"/>
                </a:solidFill>
                <a:latin typeface="Arial"/>
                <a:ea typeface="+mn-ea"/>
                <a:cs typeface="Arial"/>
              </a:defRPr>
            </a:lvl3pPr>
            <a:lvl4pPr marL="1371600" indent="0" algn="ctr" defTabSz="457200" rtl="0" eaLnBrk="1" latinLnBrk="0" hangingPunct="1">
              <a:spcBef>
                <a:spcPct val="20000"/>
              </a:spcBef>
              <a:buClr>
                <a:srgbClr val="002548"/>
              </a:buClr>
              <a:buFont typeface="Arial"/>
              <a:buNone/>
              <a:defRPr sz="1200" kern="1200">
                <a:solidFill>
                  <a:schemeClr val="tx1"/>
                </a:solidFill>
                <a:latin typeface="Arial"/>
                <a:ea typeface="+mn-ea"/>
                <a:cs typeface="Arial"/>
              </a:defRPr>
            </a:lvl4pPr>
            <a:lvl5pPr marL="1828800" indent="0" algn="ctr" defTabSz="457200" rtl="0" eaLnBrk="1" latinLnBrk="0" hangingPunct="1">
              <a:spcBef>
                <a:spcPct val="20000"/>
              </a:spcBef>
              <a:buClr>
                <a:srgbClr val="002548"/>
              </a:buClr>
              <a:buFont typeface="Arial"/>
              <a:buNone/>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19699"/>
            <a:r>
              <a:rPr lang="en-US" sz="1400" b="1" kern="1200" baseline="0">
                <a:solidFill>
                  <a:schemeClr val="bg1"/>
                </a:solidFill>
                <a:latin typeface="+mn-lt"/>
                <a:ea typeface="+mn-ea"/>
                <a:cs typeface="Arial"/>
              </a:rPr>
              <a:t>Chief Investigator: </a:t>
            </a:r>
            <a:r>
              <a:rPr lang="en-US" sz="1400" kern="1200" baseline="0">
                <a:solidFill>
                  <a:schemeClr val="bg1"/>
                </a:solidFill>
                <a:latin typeface="+mn-lt"/>
                <a:ea typeface="+mn-ea"/>
                <a:cs typeface="Arial"/>
              </a:rPr>
              <a:t>Prof Anthony Gordon</a:t>
            </a:r>
          </a:p>
          <a:p>
            <a:pPr defTabSz="419699"/>
            <a:r>
              <a:rPr lang="en-US" sz="1400" b="1" kern="1200" baseline="0">
                <a:solidFill>
                  <a:schemeClr val="bg1"/>
                </a:solidFill>
                <a:latin typeface="+mn-lt"/>
                <a:ea typeface="+mn-ea"/>
                <a:cs typeface="Arial"/>
              </a:rPr>
              <a:t>Study Coordination Centre:</a:t>
            </a:r>
            <a:r>
              <a:rPr lang="en-US" sz="1400" b="1">
                <a:solidFill>
                  <a:schemeClr val="bg1"/>
                </a:solidFill>
                <a:latin typeface="+mn-lt"/>
              </a:rPr>
              <a:t>  </a:t>
            </a:r>
            <a:endParaRPr lang="en-US" sz="1400" b="1" kern="1200" baseline="0">
              <a:solidFill>
                <a:schemeClr val="bg1"/>
              </a:solidFill>
              <a:latin typeface="+mn-lt"/>
              <a:ea typeface="Calibri"/>
              <a:cs typeface="Arial"/>
            </a:endParaRPr>
          </a:p>
          <a:p>
            <a:pPr defTabSz="419699"/>
            <a:r>
              <a:rPr lang="en-US" sz="1400" kern="1200" baseline="0">
                <a:solidFill>
                  <a:schemeClr val="bg1"/>
                </a:solidFill>
                <a:latin typeface="+mn-lt"/>
                <a:ea typeface="+mn-ea"/>
                <a:cs typeface="Arial"/>
              </a:rPr>
              <a:t>Intensive Care National Audit &amp; Research Centre</a:t>
            </a:r>
            <a:endParaRPr lang="en-US" sz="1400" kern="1200" baseline="0">
              <a:solidFill>
                <a:schemeClr val="bg1"/>
              </a:solidFill>
              <a:latin typeface="+mn-lt"/>
              <a:ea typeface="Calibri"/>
              <a:cs typeface="Arial"/>
            </a:endParaRPr>
          </a:p>
          <a:p>
            <a:pPr defTabSz="419699"/>
            <a:r>
              <a:rPr lang="en-US" sz="1400" b="1" kern="1200" baseline="0">
                <a:solidFill>
                  <a:schemeClr val="bg1"/>
                </a:solidFill>
                <a:latin typeface="+mn-lt"/>
                <a:ea typeface="+mn-ea"/>
                <a:cs typeface="Arial"/>
              </a:rPr>
              <a:t>IRAS ID:</a:t>
            </a:r>
            <a:r>
              <a:rPr lang="en-US" sz="1400" b="1">
                <a:solidFill>
                  <a:schemeClr val="bg1"/>
                </a:solidFill>
                <a:latin typeface="+mn-lt"/>
              </a:rPr>
              <a:t> </a:t>
            </a:r>
            <a:r>
              <a:rPr lang="en-US" sz="1400">
                <a:solidFill>
                  <a:schemeClr val="bg1"/>
                </a:solidFill>
                <a:latin typeface="Calibri"/>
                <a:ea typeface="Calibri"/>
                <a:cs typeface="Calibri"/>
              </a:rPr>
              <a:t>237150</a:t>
            </a:r>
          </a:p>
          <a:p>
            <a:pPr defTabSz="419699"/>
            <a:r>
              <a:rPr lang="en-US" sz="1400" b="1" kern="1200" baseline="0">
                <a:solidFill>
                  <a:schemeClr val="bg1"/>
                </a:solidFill>
                <a:latin typeface="+mn-lt"/>
                <a:ea typeface="+mn-ea"/>
                <a:cs typeface="Arial"/>
              </a:rPr>
              <a:t>REC ref:</a:t>
            </a:r>
            <a:r>
              <a:rPr lang="en-US" sz="1400" b="1">
                <a:solidFill>
                  <a:schemeClr val="bg1"/>
                </a:solidFill>
                <a:latin typeface="+mn-lt"/>
              </a:rPr>
              <a:t> </a:t>
            </a:r>
            <a:r>
              <a:rPr lang="en-US" sz="1400">
                <a:solidFill>
                  <a:schemeClr val="bg1"/>
                </a:solidFill>
                <a:latin typeface="+mn-lt"/>
                <a:cs typeface="Calibri"/>
              </a:rPr>
              <a:t>18/LO/0660</a:t>
            </a:r>
            <a:endParaRPr lang="en-US" sz="1285" kern="1200" baseline="0">
              <a:solidFill>
                <a:schemeClr val="bg1"/>
              </a:solidFill>
              <a:latin typeface="Arial"/>
              <a:ea typeface="+mn-ea"/>
              <a:cs typeface="Arial"/>
            </a:endParaRPr>
          </a:p>
          <a:p>
            <a:pPr defTabSz="419699"/>
            <a:endParaRPr lang="en-US" sz="1101" kern="1200" baseline="0">
              <a:solidFill>
                <a:srgbClr val="000000"/>
              </a:solidFill>
              <a:latin typeface="Arial"/>
              <a:ea typeface="+mn-ea"/>
              <a:cs typeface="Arial"/>
            </a:endParaRPr>
          </a:p>
          <a:p>
            <a:pPr defTabSz="419699"/>
            <a:endParaRPr lang="en-US" sz="1101" kern="1200" baseline="0">
              <a:solidFill>
                <a:srgbClr val="000000"/>
              </a:solidFill>
              <a:latin typeface="Arial"/>
              <a:ea typeface="+mn-ea"/>
              <a:cs typeface="Arial"/>
            </a:endParaRPr>
          </a:p>
          <a:p>
            <a:pPr algn="ctr" defTabSz="419699"/>
            <a:endParaRPr lang="en-US" sz="1101" kern="1200" baseline="0">
              <a:solidFill>
                <a:srgbClr val="000000"/>
              </a:solidFill>
              <a:latin typeface="Arial"/>
              <a:ea typeface="+mn-ea"/>
              <a:cs typeface="Arial"/>
            </a:endParaRPr>
          </a:p>
          <a:p>
            <a:pPr algn="ctr" defTabSz="419699"/>
            <a:endParaRPr lang="en-US" sz="1101" kern="1200" baseline="0">
              <a:solidFill>
                <a:srgbClr val="000000"/>
              </a:solidFill>
              <a:latin typeface="Arial"/>
              <a:ea typeface="+mn-ea"/>
              <a:cs typeface="Arial"/>
            </a:endParaRPr>
          </a:p>
          <a:p>
            <a:pPr algn="ctr"/>
            <a:endParaRPr lang="en-US"/>
          </a:p>
        </p:txBody>
      </p:sp>
      <p:pic>
        <p:nvPicPr>
          <p:cNvPr id="44" name="Picture 43" descr="A blue and white logo&#10;&#10;Description automatically generated with low confidence">
            <a:extLst>
              <a:ext uri="{FF2B5EF4-FFF2-40B4-BE49-F238E27FC236}">
                <a16:creationId xmlns:a16="http://schemas.microsoft.com/office/drawing/2014/main" id="{E199A58F-C146-57AE-7A73-1B1A7603348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25204" y="6267107"/>
            <a:ext cx="1506220" cy="591820"/>
          </a:xfrm>
          <a:prstGeom prst="rect">
            <a:avLst/>
          </a:prstGeom>
        </p:spPr>
      </p:pic>
      <p:pic>
        <p:nvPicPr>
          <p:cNvPr id="45" name="Picture 44">
            <a:extLst>
              <a:ext uri="{FF2B5EF4-FFF2-40B4-BE49-F238E27FC236}">
                <a16:creationId xmlns:a16="http://schemas.microsoft.com/office/drawing/2014/main" id="{92B31D91-C399-6D06-6013-705011428891}"/>
              </a:ext>
            </a:extLst>
          </p:cNvPr>
          <p:cNvPicPr>
            <a:picLocks noChangeAspect="1"/>
          </p:cNvPicPr>
          <p:nvPr/>
        </p:nvPicPr>
        <p:blipFill>
          <a:blip r:embed="rId10" cstate="print"/>
          <a:stretch>
            <a:fillRect/>
          </a:stretch>
        </p:blipFill>
        <p:spPr>
          <a:xfrm>
            <a:off x="2286787" y="6314819"/>
            <a:ext cx="1304925" cy="539115"/>
          </a:xfrm>
          <a:prstGeom prst="rect">
            <a:avLst/>
          </a:prstGeom>
        </p:spPr>
      </p:pic>
      <p:pic>
        <p:nvPicPr>
          <p:cNvPr id="46" name="Picture 45">
            <a:extLst>
              <a:ext uri="{FF2B5EF4-FFF2-40B4-BE49-F238E27FC236}">
                <a16:creationId xmlns:a16="http://schemas.microsoft.com/office/drawing/2014/main" id="{EF0136E5-2D4E-6E78-63FE-03F7988FFCEF}"/>
              </a:ext>
            </a:extLst>
          </p:cNvPr>
          <p:cNvPicPr>
            <a:picLocks noChangeAspect="1"/>
          </p:cNvPicPr>
          <p:nvPr/>
        </p:nvPicPr>
        <p:blipFill>
          <a:blip r:embed="rId11"/>
          <a:stretch>
            <a:fillRect/>
          </a:stretch>
        </p:blipFill>
        <p:spPr>
          <a:xfrm>
            <a:off x="7066244" y="6329463"/>
            <a:ext cx="2180030" cy="524471"/>
          </a:xfrm>
          <a:prstGeom prst="rect">
            <a:avLst/>
          </a:prstGeom>
        </p:spPr>
      </p:pic>
      <p:pic>
        <p:nvPicPr>
          <p:cNvPr id="47" name="Picture 46">
            <a:extLst>
              <a:ext uri="{FF2B5EF4-FFF2-40B4-BE49-F238E27FC236}">
                <a16:creationId xmlns:a16="http://schemas.microsoft.com/office/drawing/2014/main" id="{76E87BAE-5350-22AA-10BE-3A48FB140FFF}"/>
              </a:ext>
            </a:extLst>
          </p:cNvPr>
          <p:cNvPicPr>
            <a:picLocks noChangeAspect="1"/>
          </p:cNvPicPr>
          <p:nvPr/>
        </p:nvPicPr>
        <p:blipFill>
          <a:blip r:embed="rId12"/>
          <a:stretch>
            <a:fillRect/>
          </a:stretch>
        </p:blipFill>
        <p:spPr>
          <a:xfrm>
            <a:off x="5594958" y="6198298"/>
            <a:ext cx="956618" cy="678586"/>
          </a:xfrm>
          <a:prstGeom prst="rect">
            <a:avLst/>
          </a:prstGeom>
        </p:spPr>
      </p:pic>
    </p:spTree>
    <p:extLst>
      <p:ext uri="{BB962C8B-B14F-4D97-AF65-F5344CB8AC3E}">
        <p14:creationId xmlns:p14="http://schemas.microsoft.com/office/powerpoint/2010/main" val="328155906"/>
      </p:ext>
    </p:extLst>
  </p:cSld>
  <p:clrMapOvr>
    <a:masterClrMapping/>
  </p:clrMapOvr>
  <mc:AlternateContent xmlns:mc="http://schemas.openxmlformats.org/markup-compatibility/2006" xmlns:p14="http://schemas.microsoft.com/office/powerpoint/2010/main">
    <mc:Choice Requires="p14">
      <p:transition spd="slow" p14:dur="2000" advTm="2657"/>
    </mc:Choice>
    <mc:Fallback xmlns="">
      <p:transition spd="slow" advTm="265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0"/>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Immune Modulation domain (ICU only)</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2"/>
            <a:ext cx="11715830" cy="4839383"/>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sz="2600" b="1">
                <a:solidFill>
                  <a:schemeClr val="accent1"/>
                </a:solidFill>
              </a:rPr>
              <a:t>Inclusion</a:t>
            </a:r>
          </a:p>
          <a:p>
            <a:pPr algn="l" rtl="0" fontAlgn="base">
              <a:buFont typeface="Arial" panose="020B0604020202020204" pitchFamily="34" charset="0"/>
              <a:buChar char="•"/>
            </a:pPr>
            <a:r>
              <a:rPr lang="en-GB" sz="2600" b="0" i="0" u="none" strike="noStrike">
                <a:effectLst/>
              </a:rPr>
              <a:t>≥2 years</a:t>
            </a:r>
            <a:r>
              <a:rPr lang="en-GB" sz="2600" b="0" i="0">
                <a:effectLst/>
              </a:rPr>
              <a:t>​</a:t>
            </a:r>
          </a:p>
          <a:p>
            <a:pPr algn="l" rtl="0" fontAlgn="base">
              <a:buFont typeface="Arial" panose="020B0604020202020204" pitchFamily="34" charset="0"/>
              <a:buChar char="•"/>
            </a:pPr>
            <a:r>
              <a:rPr lang="en-GB" sz="2600" b="0" i="0" u="none" strike="noStrike">
                <a:effectLst/>
              </a:rPr>
              <a:t>Confirmed influenza </a:t>
            </a:r>
            <a:r>
              <a:rPr lang="en-US" sz="2600" b="0" i="0">
                <a:effectLst/>
              </a:rPr>
              <a:t>​</a:t>
            </a:r>
          </a:p>
          <a:p>
            <a:pPr algn="l" rtl="0" fontAlgn="base">
              <a:buFont typeface="Arial" panose="020B0604020202020204" pitchFamily="34" charset="0"/>
              <a:buChar char="•"/>
            </a:pPr>
            <a:r>
              <a:rPr lang="en-GB" sz="2600" b="0" i="0" u="none" strike="noStrike">
                <a:effectLst/>
              </a:rPr>
              <a:t>In the opinion of the treating clinician, the primary contributor to the patient’s Severe Illness State is a respiratory tract infection  </a:t>
            </a:r>
            <a:r>
              <a:rPr lang="en-US" sz="2600" b="0" i="0">
                <a:effectLst/>
              </a:rPr>
              <a:t>​</a:t>
            </a:r>
            <a:endParaRPr lang="en-GB" sz="2600" b="1" i="0" u="none" strike="noStrike">
              <a:solidFill>
                <a:schemeClr val="accent1"/>
              </a:solidFill>
              <a:effectLst/>
            </a:endParaRPr>
          </a:p>
          <a:p>
            <a:pPr marL="0" indent="0" algn="l" rtl="0" fontAlgn="base">
              <a:buNone/>
            </a:pPr>
            <a:r>
              <a:rPr lang="en-GB" sz="2600" b="1" i="0" u="none" strike="noStrike">
                <a:solidFill>
                  <a:schemeClr val="accent1"/>
                </a:solidFill>
                <a:effectLst/>
              </a:rPr>
              <a:t>Exclusion: </a:t>
            </a:r>
            <a:r>
              <a:rPr lang="en-GB" sz="2600" b="1" i="0">
                <a:solidFill>
                  <a:schemeClr val="accent1"/>
                </a:solidFill>
                <a:effectLst/>
              </a:rPr>
              <a:t>​</a:t>
            </a:r>
          </a:p>
          <a:p>
            <a:pPr algn="l" rtl="0" fontAlgn="base">
              <a:buFont typeface="Arial" panose="020B0604020202020204" pitchFamily="34" charset="0"/>
              <a:buChar char="•"/>
            </a:pPr>
            <a:r>
              <a:rPr lang="en-GB" sz="2600" b="0" i="0" u="none" strike="noStrike">
                <a:effectLst/>
              </a:rPr>
              <a:t>Confirmed COVID-19</a:t>
            </a:r>
            <a:r>
              <a:rPr lang="en-US" sz="2600" b="0" i="0">
                <a:effectLst/>
              </a:rPr>
              <a:t>​</a:t>
            </a:r>
          </a:p>
          <a:p>
            <a:pPr algn="l" rtl="0" fontAlgn="base">
              <a:buFont typeface="Arial" panose="020B0604020202020204" pitchFamily="34" charset="0"/>
              <a:buChar char="•"/>
            </a:pPr>
            <a:r>
              <a:rPr lang="en-GB" sz="2600" b="0" i="0" u="none" strike="noStrike">
                <a:effectLst/>
              </a:rPr>
              <a:t>Immunosuppression </a:t>
            </a:r>
            <a:r>
              <a:rPr lang="en-US" sz="2600" b="0" i="0">
                <a:effectLst/>
              </a:rPr>
              <a:t>​</a:t>
            </a:r>
          </a:p>
          <a:p>
            <a:pPr algn="l" rtl="0" fontAlgn="base">
              <a:buFont typeface="Arial" panose="020B0604020202020204" pitchFamily="34" charset="0"/>
              <a:buChar char="•"/>
            </a:pPr>
            <a:r>
              <a:rPr lang="en-GB" sz="2600" b="0" i="0" u="none" strike="noStrike">
                <a:effectLst/>
              </a:rPr>
              <a:t>A neutrophil count &lt;1.0 x 109 / L</a:t>
            </a:r>
            <a:r>
              <a:rPr lang="en-US" sz="2600" b="0" i="0">
                <a:effectLst/>
              </a:rPr>
              <a:t>​</a:t>
            </a:r>
          </a:p>
          <a:p>
            <a:pPr algn="l" rtl="0" fontAlgn="base">
              <a:buFont typeface="Arial" panose="020B0604020202020204" pitchFamily="34" charset="0"/>
              <a:buChar char="•"/>
            </a:pPr>
            <a:r>
              <a:rPr lang="en-GB" sz="2600" b="1" i="0" u="none" strike="noStrike">
                <a:effectLst/>
              </a:rPr>
              <a:t>Confirmed or strongly-suspected</a:t>
            </a:r>
            <a:r>
              <a:rPr lang="en-GB" sz="2600" b="0" i="0" u="none" strike="noStrike">
                <a:effectLst/>
              </a:rPr>
              <a:t> active mycobacterial infection or invasive fungal infection</a:t>
            </a:r>
            <a:r>
              <a:rPr lang="en-US" sz="2600" b="0" i="0">
                <a:effectLst/>
              </a:rPr>
              <a:t>​</a:t>
            </a:r>
          </a:p>
          <a:p>
            <a:pPr algn="l" rtl="0" fontAlgn="base">
              <a:buFont typeface="Arial" panose="020B0604020202020204" pitchFamily="34" charset="0"/>
              <a:buChar char="•"/>
            </a:pPr>
            <a:r>
              <a:rPr lang="en-GB" sz="2600" b="0" i="0" u="none" strike="noStrike">
                <a:effectLst/>
              </a:rPr>
              <a:t>Pregnancy - baricitinib (&amp; tocilizumab-for now)</a:t>
            </a:r>
            <a:r>
              <a:rPr lang="en-US" sz="2600" b="0" i="0">
                <a:effectLst/>
              </a:rPr>
              <a:t>​</a:t>
            </a:r>
          </a:p>
          <a:p>
            <a:pPr algn="l" rtl="0" fontAlgn="base">
              <a:buFont typeface="Arial" panose="020B0604020202020204" pitchFamily="34" charset="0"/>
              <a:buChar char="•"/>
            </a:pPr>
            <a:r>
              <a:rPr lang="en-GB" sz="2600" b="0" i="0" u="none" strike="noStrike">
                <a:effectLst/>
              </a:rPr>
              <a:t>Renal failure – baricitinib (eGFR &lt;15ml/min/1.73m2 (or &lt;30 if &lt;9years) or RRT)</a:t>
            </a:r>
            <a:r>
              <a:rPr lang="en-US" sz="2600" b="0" i="0">
                <a:effectLst/>
              </a:rPr>
              <a:t>​</a:t>
            </a:r>
          </a:p>
          <a:p>
            <a:pPr algn="l" rtl="0" fontAlgn="base">
              <a:buFont typeface="Arial" panose="020B0604020202020204" pitchFamily="34" charset="0"/>
              <a:buChar char="•"/>
            </a:pPr>
            <a:r>
              <a:rPr lang="en-GB" sz="2600" b="0" i="0" u="none" strike="noStrike">
                <a:effectLst/>
              </a:rPr>
              <a:t>Patient has already received any dose of one or more of tocilizumab (or another IL-6 receptor antagonist) or baricitinib (or another JAK inhibitor) during this hospitalization or is on long-term therapy with any of these agents prior to this hospital admission.</a:t>
            </a:r>
            <a:r>
              <a:rPr lang="en-US" sz="2600" b="0" i="0">
                <a:effectLst/>
              </a:rPr>
              <a:t>​</a:t>
            </a:r>
          </a:p>
          <a:p>
            <a:pPr algn="l" rtl="0" fontAlgn="base">
              <a:buFont typeface="Arial" panose="020B0604020202020204" pitchFamily="34" charset="0"/>
              <a:buChar char="•"/>
            </a:pPr>
            <a:r>
              <a:rPr lang="en-GB" sz="2600" b="0" i="0" u="none" strike="noStrike">
                <a:effectLst/>
              </a:rPr>
              <a:t>The treating clinician believes that participation in the domain would not be in the best interests of the patient</a:t>
            </a:r>
            <a:endParaRPr lang="en-US" sz="2600" b="0" i="0">
              <a:effectLst/>
            </a:endParaRPr>
          </a:p>
          <a:p>
            <a:pPr marL="0" indent="0">
              <a:spcBef>
                <a:spcPts val="1050"/>
              </a:spcBef>
              <a:buNone/>
            </a:pPr>
            <a:endParaRPr lang="en-GB" b="1">
              <a:solidFill>
                <a:schemeClr val="accent1"/>
              </a:solidFill>
            </a:endParaRPr>
          </a:p>
        </p:txBody>
      </p:sp>
      <p:pic>
        <p:nvPicPr>
          <p:cNvPr id="3" name="Picture 2">
            <a:extLst>
              <a:ext uri="{FF2B5EF4-FFF2-40B4-BE49-F238E27FC236}">
                <a16:creationId xmlns:a16="http://schemas.microsoft.com/office/drawing/2014/main" id="{EF4F5B96-A889-F103-95F0-963BB9A871FB}"/>
              </a:ext>
            </a:extLst>
          </p:cNvPr>
          <p:cNvPicPr>
            <a:picLocks noChangeAspect="1"/>
          </p:cNvPicPr>
          <p:nvPr/>
        </p:nvPicPr>
        <p:blipFill>
          <a:blip r:embed="rId4"/>
          <a:stretch>
            <a:fillRect/>
          </a:stretch>
        </p:blipFill>
        <p:spPr>
          <a:xfrm>
            <a:off x="10953386" y="5976380"/>
            <a:ext cx="1238614" cy="881620"/>
          </a:xfrm>
          <a:prstGeom prst="rect">
            <a:avLst/>
          </a:prstGeom>
        </p:spPr>
      </p:pic>
    </p:spTree>
    <p:custDataLst>
      <p:tags r:id="rId1"/>
    </p:custDataLst>
    <p:extLst>
      <p:ext uri="{BB962C8B-B14F-4D97-AF65-F5344CB8AC3E}">
        <p14:creationId xmlns:p14="http://schemas.microsoft.com/office/powerpoint/2010/main" val="2637475638"/>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0"/>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Immunoglobulin domain (adults only)</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474413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a:t>
            </a:r>
          </a:p>
          <a:p>
            <a:pPr>
              <a:spcBef>
                <a:spcPts val="1050"/>
              </a:spcBef>
            </a:pPr>
            <a:r>
              <a:rPr lang="en-GB"/>
              <a:t>SARS-CoV-2 infection is confirmed by microbiological testing </a:t>
            </a:r>
          </a:p>
          <a:p>
            <a:pPr>
              <a:spcBef>
                <a:spcPts val="1050"/>
              </a:spcBef>
            </a:pPr>
            <a:r>
              <a:rPr lang="en-GB"/>
              <a:t>Patient has an underlying immunodeficiency or has received recent immunosuppressant therapy, corresponding to the APACHE II definitions (</a:t>
            </a:r>
            <a:r>
              <a:rPr lang="en-GB" err="1"/>
              <a:t>Knaus</a:t>
            </a:r>
            <a:r>
              <a:rPr lang="en-GB"/>
              <a:t> et al., 1985), extended to take into account equivalent forms of immunosuppressant therapy that post-date the APACHE II definitions.</a:t>
            </a:r>
          </a:p>
          <a:p>
            <a:pPr marL="0" indent="0">
              <a:spcBef>
                <a:spcPts val="1050"/>
              </a:spcBef>
              <a:buNone/>
            </a:pPr>
            <a:r>
              <a:rPr lang="en-GB" b="1">
                <a:solidFill>
                  <a:schemeClr val="accent1"/>
                </a:solidFill>
              </a:rPr>
              <a:t>Exclusion</a:t>
            </a:r>
          </a:p>
          <a:p>
            <a:pPr>
              <a:spcBef>
                <a:spcPts val="1050"/>
              </a:spcBef>
            </a:pPr>
            <a:r>
              <a:rPr lang="en-GB"/>
              <a:t>Patient has already received treatment with any non-trial prescribed polyclonal antibody therapy (hyperimmune immunoglobulin, or convalescent plasma) intended to be active against COVID-19 during this acute illness.</a:t>
            </a:r>
          </a:p>
          <a:p>
            <a:pPr>
              <a:spcBef>
                <a:spcPts val="1050"/>
              </a:spcBef>
            </a:pPr>
            <a:r>
              <a:rPr lang="en-GB"/>
              <a:t>The treating clinician believes that participation in the domain would not be in the best interests of the patient</a:t>
            </a:r>
          </a:p>
          <a:p>
            <a:pPr>
              <a:spcBef>
                <a:spcPts val="1050"/>
              </a:spcBef>
            </a:pPr>
            <a:r>
              <a:rPr lang="en-GB"/>
              <a:t>Known hypersensitivity/allergy to an agent specified as an intervention in this domain will exclude a patient from receiving that agent</a:t>
            </a:r>
          </a:p>
          <a:p>
            <a:pPr>
              <a:spcBef>
                <a:spcPts val="1050"/>
              </a:spcBef>
            </a:pPr>
            <a:r>
              <a:rPr lang="en-GB"/>
              <a:t>Known previous history of transfusion-related acute lung injury will exclude a patient from receiving high titre plasma </a:t>
            </a:r>
          </a:p>
          <a:p>
            <a:pPr>
              <a:spcBef>
                <a:spcPts val="1050"/>
              </a:spcBef>
            </a:pPr>
            <a:r>
              <a:rPr lang="en-GB"/>
              <a:t>Known objection to receiving plasma products will exclude a patient from receiving any plasma components</a:t>
            </a:r>
            <a:endParaRPr lang="en-GB" b="1">
              <a:solidFill>
                <a:schemeClr val="accent1"/>
              </a:solidFill>
            </a:endParaRPr>
          </a:p>
        </p:txBody>
      </p:sp>
      <p:pic>
        <p:nvPicPr>
          <p:cNvPr id="3" name="Picture 2">
            <a:extLst>
              <a:ext uri="{FF2B5EF4-FFF2-40B4-BE49-F238E27FC236}">
                <a16:creationId xmlns:a16="http://schemas.microsoft.com/office/drawing/2014/main" id="{AE571DC0-C980-9477-83DC-EAF6FAD19BF1}"/>
              </a:ext>
            </a:extLst>
          </p:cNvPr>
          <p:cNvPicPr>
            <a:picLocks noChangeAspect="1"/>
          </p:cNvPicPr>
          <p:nvPr/>
        </p:nvPicPr>
        <p:blipFill>
          <a:blip r:embed="rId4"/>
          <a:stretch>
            <a:fillRect/>
          </a:stretch>
        </p:blipFill>
        <p:spPr>
          <a:xfrm>
            <a:off x="10855870" y="5938966"/>
            <a:ext cx="1238614" cy="881620"/>
          </a:xfrm>
          <a:prstGeom prst="rect">
            <a:avLst/>
          </a:prstGeom>
        </p:spPr>
      </p:pic>
    </p:spTree>
    <p:custDataLst>
      <p:tags r:id="rId1"/>
    </p:custDataLst>
    <p:extLst>
      <p:ext uri="{BB962C8B-B14F-4D97-AF65-F5344CB8AC3E}">
        <p14:creationId xmlns:p14="http://schemas.microsoft.com/office/powerpoint/2010/main" val="1535625332"/>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Antibiotic domain (ICU adult only)</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522235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a:t>
            </a:r>
          </a:p>
          <a:p>
            <a:pPr>
              <a:spcBef>
                <a:spcPts val="1050"/>
              </a:spcBef>
            </a:pPr>
            <a:r>
              <a:rPr lang="en-GB"/>
              <a:t>Admitted to ICU</a:t>
            </a:r>
          </a:p>
          <a:p>
            <a:pPr marL="0" indent="0">
              <a:spcBef>
                <a:spcPts val="1050"/>
              </a:spcBef>
              <a:buNone/>
            </a:pPr>
            <a:r>
              <a:rPr lang="en-GB" b="1">
                <a:solidFill>
                  <a:schemeClr val="accent1"/>
                </a:solidFill>
              </a:rPr>
              <a:t>Exclusion</a:t>
            </a:r>
          </a:p>
          <a:p>
            <a:pPr>
              <a:spcBef>
                <a:spcPts val="1050"/>
              </a:spcBef>
            </a:pPr>
            <a:r>
              <a:rPr lang="en-GB"/>
              <a:t>Received more than 48 hours of intravenous antibiotic treatment for this index illness </a:t>
            </a:r>
          </a:p>
          <a:p>
            <a:pPr>
              <a:spcBef>
                <a:spcPts val="1050"/>
              </a:spcBef>
            </a:pPr>
            <a:r>
              <a:rPr lang="en-GB"/>
              <a:t>More than 24 hours has elapsed since ICU admission </a:t>
            </a:r>
          </a:p>
          <a:p>
            <a:pPr>
              <a:spcBef>
                <a:spcPts val="1050"/>
              </a:spcBef>
            </a:pPr>
            <a:r>
              <a:rPr lang="en-GB"/>
              <a:t>Known hypersensitivity to all of the study drugs in the site randomization schedule </a:t>
            </a:r>
          </a:p>
          <a:p>
            <a:pPr>
              <a:spcBef>
                <a:spcPts val="1050"/>
              </a:spcBef>
            </a:pPr>
            <a:r>
              <a:rPr lang="en-GB"/>
              <a:t>A specific antibiotic choice is indicated, for example: </a:t>
            </a:r>
          </a:p>
          <a:p>
            <a:pPr>
              <a:spcBef>
                <a:spcPts val="1050"/>
              </a:spcBef>
            </a:pPr>
            <a:r>
              <a:rPr lang="en-GB"/>
              <a:t>Suspected or proven concomitant infection such as meningitis </a:t>
            </a:r>
          </a:p>
          <a:p>
            <a:pPr>
              <a:spcBef>
                <a:spcPts val="1050"/>
              </a:spcBef>
            </a:pPr>
            <a:r>
              <a:rPr lang="en-GB"/>
              <a:t>Suspected or proven infection with resistant bacteria where agents being trialled would not be expected to be active. This includes cystic fibrosis, bronchiectasis or other chronic suppurative lung disease where infection with Pseudomonas may be suspected but does not include patients with suspected methicillin-resistant staphylococcus aureus (MRSA) infection.</a:t>
            </a:r>
          </a:p>
          <a:p>
            <a:pPr>
              <a:spcBef>
                <a:spcPts val="1050"/>
              </a:spcBef>
            </a:pPr>
            <a:r>
              <a:rPr lang="en-GB"/>
              <a:t>Febrile neutropenia or significant immunosuppression (including organ or bone marrow transplantation, human immunodeficiency virus (HIV) Infection with CD4 cell count 4 preceding weeks). </a:t>
            </a:r>
          </a:p>
          <a:p>
            <a:pPr>
              <a:spcBef>
                <a:spcPts val="1050"/>
              </a:spcBef>
            </a:pPr>
            <a:r>
              <a:rPr lang="en-GB"/>
              <a:t>Suspected melioidosis </a:t>
            </a:r>
          </a:p>
          <a:p>
            <a:pPr>
              <a:spcBef>
                <a:spcPts val="1050"/>
              </a:spcBef>
            </a:pPr>
            <a:r>
              <a:rPr lang="en-GB"/>
              <a:t>Specific microbiological information available to guide specific antibacterial therapy</a:t>
            </a:r>
          </a:p>
          <a:p>
            <a:pPr>
              <a:spcBef>
                <a:spcPts val="1050"/>
              </a:spcBef>
            </a:pPr>
            <a:r>
              <a:rPr lang="en-GB"/>
              <a:t>The treating clinician believes that participation in the domain would not be in the best interests of the patient.</a:t>
            </a:r>
            <a:endParaRPr lang="en-GB" b="1">
              <a:solidFill>
                <a:schemeClr val="accent1"/>
              </a:solidFill>
            </a:endParaRPr>
          </a:p>
        </p:txBody>
      </p:sp>
      <p:pic>
        <p:nvPicPr>
          <p:cNvPr id="3" name="Picture 2">
            <a:extLst>
              <a:ext uri="{FF2B5EF4-FFF2-40B4-BE49-F238E27FC236}">
                <a16:creationId xmlns:a16="http://schemas.microsoft.com/office/drawing/2014/main" id="{EA35E1C1-8AE2-941A-CB55-E1390B420DAB}"/>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3174600468"/>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2" y="169872"/>
            <a:ext cx="10496380" cy="844505"/>
          </a:xfrm>
        </p:spPr>
        <p:txBody>
          <a:bodyPr>
            <a:normAutofit/>
          </a:bodyPr>
          <a:lstStyle/>
          <a:p>
            <a:r>
              <a:rPr lang="en-GB" b="1">
                <a:solidFill>
                  <a:schemeClr val="bg1"/>
                </a:solidFill>
              </a:rPr>
              <a:t>Antibiotic domain (ICU adult only) - continued</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2"/>
            <a:ext cx="11715830" cy="4763183"/>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Intervention Specific Exclusions</a:t>
            </a:r>
          </a:p>
          <a:p>
            <a:pPr>
              <a:spcBef>
                <a:spcPts val="1050"/>
              </a:spcBef>
            </a:pPr>
            <a:r>
              <a:rPr lang="en-GB"/>
              <a:t>Known non-serious hypersensitivity to </a:t>
            </a:r>
            <a:r>
              <a:rPr lang="en-GB" err="1"/>
              <a:t>penicillins</a:t>
            </a:r>
            <a:r>
              <a:rPr lang="en-GB"/>
              <a:t> will result in exclusion from receiving interventions that include piperacillin and amoxicillin</a:t>
            </a:r>
          </a:p>
          <a:p>
            <a:pPr>
              <a:spcBef>
                <a:spcPts val="1050"/>
              </a:spcBef>
            </a:pPr>
            <a:r>
              <a:rPr lang="en-GB"/>
              <a:t>Known non-serious hypersensitivity to cephalosporins will result in exclusion from receiving interventions that include ceftriaxone and </a:t>
            </a:r>
            <a:r>
              <a:rPr lang="en-GB" err="1"/>
              <a:t>ceftaroline</a:t>
            </a:r>
            <a:r>
              <a:rPr lang="en-GB"/>
              <a:t>. </a:t>
            </a:r>
          </a:p>
          <a:p>
            <a:pPr>
              <a:spcBef>
                <a:spcPts val="1050"/>
              </a:spcBef>
            </a:pPr>
            <a:r>
              <a:rPr lang="en-GB"/>
              <a:t>Known serious hypersensitivity to beta-lactams, including </a:t>
            </a:r>
            <a:r>
              <a:rPr lang="en-GB" err="1"/>
              <a:t>penicillins</a:t>
            </a:r>
            <a:r>
              <a:rPr lang="en-GB"/>
              <a:t> or cephalosporins, will result in exclusion from interventions that include piperacillin, amoxicillin, ceftriaxone, and </a:t>
            </a:r>
            <a:r>
              <a:rPr lang="en-GB" err="1"/>
              <a:t>ceftaroline</a:t>
            </a:r>
            <a:r>
              <a:rPr lang="en-GB"/>
              <a:t>. </a:t>
            </a:r>
          </a:p>
          <a:p>
            <a:pPr>
              <a:spcBef>
                <a:spcPts val="1050"/>
              </a:spcBef>
            </a:pPr>
            <a:r>
              <a:rPr lang="en-GB"/>
              <a:t>Known hypersensitivity to moxifloxacin or levofloxacin will result in exclusion from moxifloxacin or levofloxacin intervention. </a:t>
            </a:r>
          </a:p>
          <a:p>
            <a:pPr>
              <a:spcBef>
                <a:spcPts val="1050"/>
              </a:spcBef>
            </a:pPr>
            <a:r>
              <a:rPr lang="en-GB"/>
              <a:t>Known serious hypersensitivity to the macrolide will result in exclusion from interventions that include piperacillin, amoxicillin, ceftriaxone, and </a:t>
            </a:r>
            <a:r>
              <a:rPr lang="en-GB" err="1"/>
              <a:t>ceftaroline</a:t>
            </a:r>
            <a:r>
              <a:rPr lang="en-GB"/>
              <a:t>. </a:t>
            </a:r>
          </a:p>
          <a:p>
            <a:pPr>
              <a:spcBef>
                <a:spcPts val="1050"/>
              </a:spcBef>
            </a:pPr>
            <a:r>
              <a:rPr lang="en-GB"/>
              <a:t>Known or suspected pregnancy will result in exclusion from moxifloxacin or levofloxacin and </a:t>
            </a:r>
            <a:r>
              <a:rPr lang="en-GB" err="1"/>
              <a:t>ceftaroline</a:t>
            </a:r>
            <a:r>
              <a:rPr lang="en-GB"/>
              <a:t> interventions. It is normal clinical practice that women admitted who are in an age group in which pregnancy is possible will have a pregnancy test conducted. The results of such tests will be used to determine interpretation of this exclusion criteria. </a:t>
            </a:r>
          </a:p>
        </p:txBody>
      </p:sp>
      <p:pic>
        <p:nvPicPr>
          <p:cNvPr id="3" name="Picture 2">
            <a:extLst>
              <a:ext uri="{FF2B5EF4-FFF2-40B4-BE49-F238E27FC236}">
                <a16:creationId xmlns:a16="http://schemas.microsoft.com/office/drawing/2014/main" id="{8DDCA829-3F98-1DDD-D239-2F51D7BB815A}"/>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095296254"/>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Macrolide domain (ICU only)</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499178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 </a:t>
            </a:r>
          </a:p>
          <a:p>
            <a:pPr>
              <a:spcBef>
                <a:spcPts val="1050"/>
              </a:spcBef>
            </a:pPr>
            <a:r>
              <a:rPr lang="en-GB"/>
              <a:t>Patients are eligible for this domain only if they have been allocated a beta-lactam plus macrolide intervention within the Antibiotic Domain.</a:t>
            </a:r>
          </a:p>
          <a:p>
            <a:pPr marL="0" indent="0">
              <a:spcBef>
                <a:spcPts val="1050"/>
              </a:spcBef>
              <a:buNone/>
            </a:pPr>
            <a:r>
              <a:rPr lang="en-GB" b="1">
                <a:solidFill>
                  <a:schemeClr val="accent1"/>
                </a:solidFill>
              </a:rPr>
              <a:t>Exclusion</a:t>
            </a:r>
          </a:p>
          <a:p>
            <a:pPr>
              <a:spcBef>
                <a:spcPts val="1050"/>
              </a:spcBef>
            </a:pPr>
            <a:r>
              <a:rPr lang="en-GB"/>
              <a:t> Agreement to participate in this domain has been declined or has not been requested before the end of study day 5.</a:t>
            </a:r>
          </a:p>
          <a:p>
            <a:pPr>
              <a:spcBef>
                <a:spcPts val="1050"/>
              </a:spcBef>
            </a:pPr>
            <a:r>
              <a:rPr lang="en-GB"/>
              <a:t>There is microbiological confirmation or the clinician strongly suspects Legionella or any other form of atypical pneumonia.</a:t>
            </a:r>
          </a:p>
          <a:p>
            <a:pPr>
              <a:spcBef>
                <a:spcPts val="1050"/>
              </a:spcBef>
            </a:pPr>
            <a:r>
              <a:rPr lang="en-GB"/>
              <a:t>Macrolide antibiotics have already been discontinued for more than 36 hours. </a:t>
            </a:r>
          </a:p>
          <a:p>
            <a:pPr>
              <a:spcBef>
                <a:spcPts val="1050"/>
              </a:spcBef>
            </a:pPr>
            <a:r>
              <a:rPr lang="en-GB"/>
              <a:t>The treating clinician believes that participation in the domain would not be in the best interests of the patient.</a:t>
            </a:r>
            <a:endParaRPr lang="en-GB" b="1">
              <a:solidFill>
                <a:schemeClr val="accent1"/>
              </a:solidFill>
            </a:endParaRPr>
          </a:p>
        </p:txBody>
      </p:sp>
      <p:pic>
        <p:nvPicPr>
          <p:cNvPr id="3" name="Picture 2">
            <a:extLst>
              <a:ext uri="{FF2B5EF4-FFF2-40B4-BE49-F238E27FC236}">
                <a16:creationId xmlns:a16="http://schemas.microsoft.com/office/drawing/2014/main" id="{E01D2C93-69F1-131A-A301-AD5C6F00836D}"/>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76744417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39C4F-605C-5A50-B285-E387D28C5363}"/>
              </a:ext>
            </a:extLst>
          </p:cNvPr>
          <p:cNvSpPr>
            <a:spLocks noGrp="1"/>
          </p:cNvSpPr>
          <p:nvPr>
            <p:ph idx="1"/>
          </p:nvPr>
        </p:nvSpPr>
        <p:spPr>
          <a:xfrm>
            <a:off x="555567" y="1564271"/>
            <a:ext cx="11080865" cy="4278919"/>
          </a:xfrm>
        </p:spPr>
        <p:txBody>
          <a:bodyPr>
            <a:normAutofit/>
          </a:bodyPr>
          <a:lstStyle/>
          <a:p>
            <a:pPr>
              <a:spcBef>
                <a:spcPts val="1200"/>
              </a:spcBef>
            </a:pPr>
            <a:r>
              <a:rPr lang="en-GB" sz="2400"/>
              <a:t>International, ethical and scientific quality standard to which all research involving human participants is conducted</a:t>
            </a:r>
          </a:p>
          <a:p>
            <a:pPr>
              <a:spcBef>
                <a:spcPts val="1200"/>
              </a:spcBef>
            </a:pPr>
            <a:r>
              <a:rPr lang="en-GB" sz="2400"/>
              <a:t>Comprised of 13 core principles &amp; applies to all clinical investigations that could affect safety and well-being of human participants, providing international assurance that:</a:t>
            </a:r>
          </a:p>
          <a:p>
            <a:pPr lvl="1">
              <a:spcBef>
                <a:spcPts val="600"/>
              </a:spcBef>
              <a:buFont typeface="Arial" panose="020B0604020202020204" pitchFamily="34" charset="0"/>
              <a:buChar char="•"/>
            </a:pPr>
            <a:r>
              <a:rPr lang="en-GB"/>
              <a:t>Data and reported results of clinical investigations are credible and accurate</a:t>
            </a:r>
          </a:p>
          <a:p>
            <a:pPr lvl="1">
              <a:spcBef>
                <a:spcPts val="600"/>
              </a:spcBef>
              <a:buFont typeface="Arial" panose="020B0604020202020204" pitchFamily="34" charset="0"/>
              <a:buChar char="•"/>
            </a:pPr>
            <a:r>
              <a:rPr lang="en-GB"/>
              <a:t>Rights, safety and confidentiality of participants in clinical research are respected and protected</a:t>
            </a:r>
          </a:p>
          <a:p>
            <a:pPr>
              <a:spcBef>
                <a:spcPts val="1200"/>
              </a:spcBef>
              <a:buFont typeface="Arial" panose="020B0604020202020204" pitchFamily="34" charset="0"/>
              <a:buChar char="•"/>
            </a:pPr>
            <a:r>
              <a:rPr lang="en-GB" sz="2400"/>
              <a:t>You are encouraged to obtain GCP certification, such as that available through NIHR: </a:t>
            </a:r>
            <a:r>
              <a:rPr lang="en-GB" sz="2400">
                <a:hlinkClick r:id="rId3"/>
              </a:rPr>
              <a:t>https://www.nihr.ac.uk/health-and-care-professionals/learning-and-support/good-clinical-practice.htm</a:t>
            </a:r>
            <a:r>
              <a:rPr lang="en-GB" sz="2400"/>
              <a:t> </a:t>
            </a:r>
          </a:p>
          <a:p>
            <a:pPr marL="0" indent="0">
              <a:buNone/>
            </a:pPr>
            <a:endParaRPr lang="en-GB" sz="2400"/>
          </a:p>
          <a:p>
            <a:endParaRPr lang="en-GB"/>
          </a:p>
        </p:txBody>
      </p:sp>
      <p:pic>
        <p:nvPicPr>
          <p:cNvPr id="6" name="Picture 5">
            <a:extLst>
              <a:ext uri="{FF2B5EF4-FFF2-40B4-BE49-F238E27FC236}">
                <a16:creationId xmlns:a16="http://schemas.microsoft.com/office/drawing/2014/main" id="{503B3D39-761F-5F60-4245-6709E6A5F3EA}"/>
              </a:ext>
            </a:extLst>
          </p:cNvPr>
          <p:cNvPicPr>
            <a:picLocks noChangeAspect="1"/>
          </p:cNvPicPr>
          <p:nvPr/>
        </p:nvPicPr>
        <p:blipFill>
          <a:blip r:embed="rId4">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96734" y="-80433"/>
            <a:ext cx="10668000" cy="1345115"/>
          </a:xfrm>
        </p:spPr>
        <p:txBody>
          <a:bodyPr>
            <a:normAutofit/>
          </a:bodyPr>
          <a:lstStyle/>
          <a:p>
            <a:r>
              <a:rPr lang="en-GB" b="1">
                <a:solidFill>
                  <a:schemeClr val="bg1"/>
                </a:solidFill>
              </a:rPr>
              <a:t>Good Clinical Practice (GCP)</a:t>
            </a:r>
          </a:p>
        </p:txBody>
      </p:sp>
      <p:pic>
        <p:nvPicPr>
          <p:cNvPr id="7" name="Picture 6">
            <a:extLst>
              <a:ext uri="{FF2B5EF4-FFF2-40B4-BE49-F238E27FC236}">
                <a16:creationId xmlns:a16="http://schemas.microsoft.com/office/drawing/2014/main" id="{9FAFF5ED-B3E1-7E7A-5BEB-0A17DB5927D2}"/>
              </a:ext>
            </a:extLst>
          </p:cNvPr>
          <p:cNvPicPr>
            <a:picLocks noChangeAspect="1"/>
          </p:cNvPicPr>
          <p:nvPr/>
        </p:nvPicPr>
        <p:blipFill>
          <a:blip r:embed="rId5"/>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020260559"/>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DBCA5C0-F4F3-1B81-7D55-2306DD12B75E}"/>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58015" y="-80433"/>
            <a:ext cx="10668000" cy="1345115"/>
          </a:xfrm>
        </p:spPr>
        <p:txBody>
          <a:bodyPr>
            <a:normAutofit/>
          </a:bodyPr>
          <a:lstStyle/>
          <a:p>
            <a:r>
              <a:rPr lang="en-GB" b="1">
                <a:solidFill>
                  <a:schemeClr val="bg1"/>
                </a:solidFill>
              </a:rPr>
              <a:t>Principles of Good Clinical Practice (GCP)</a:t>
            </a:r>
          </a:p>
        </p:txBody>
      </p:sp>
      <p:pic>
        <p:nvPicPr>
          <p:cNvPr id="7" name="Picture 6">
            <a:extLst>
              <a:ext uri="{FF2B5EF4-FFF2-40B4-BE49-F238E27FC236}">
                <a16:creationId xmlns:a16="http://schemas.microsoft.com/office/drawing/2014/main" id="{0C9B0670-6B73-4B7E-D3A9-65FCB305E125}"/>
              </a:ext>
            </a:extLst>
          </p:cNvPr>
          <p:cNvPicPr>
            <a:picLocks noChangeAspect="1"/>
          </p:cNvPicPr>
          <p:nvPr/>
        </p:nvPicPr>
        <p:blipFill>
          <a:blip r:embed="rId4"/>
          <a:stretch>
            <a:fillRect/>
          </a:stretch>
        </p:blipFill>
        <p:spPr>
          <a:xfrm>
            <a:off x="10855870" y="5865737"/>
            <a:ext cx="1238614" cy="881620"/>
          </a:xfrm>
          <a:prstGeom prst="rect">
            <a:avLst/>
          </a:prstGeom>
        </p:spPr>
      </p:pic>
      <p:pic>
        <p:nvPicPr>
          <p:cNvPr id="4" name="Picture 3">
            <a:extLst>
              <a:ext uri="{FF2B5EF4-FFF2-40B4-BE49-F238E27FC236}">
                <a16:creationId xmlns:a16="http://schemas.microsoft.com/office/drawing/2014/main" id="{0B2B012D-0169-9669-F801-9F2E7B27A4FE}"/>
              </a:ext>
            </a:extLst>
          </p:cNvPr>
          <p:cNvPicPr>
            <a:picLocks noChangeAspect="1"/>
          </p:cNvPicPr>
          <p:nvPr/>
        </p:nvPicPr>
        <p:blipFill>
          <a:blip r:embed="rId5"/>
          <a:stretch>
            <a:fillRect/>
          </a:stretch>
        </p:blipFill>
        <p:spPr>
          <a:xfrm>
            <a:off x="762000" y="1562851"/>
            <a:ext cx="10668000" cy="4302886"/>
          </a:xfrm>
          <a:prstGeom prst="rect">
            <a:avLst/>
          </a:prstGeom>
        </p:spPr>
      </p:pic>
    </p:spTree>
    <p:custDataLst>
      <p:tags r:id="rId1"/>
    </p:custDataLst>
    <p:extLst>
      <p:ext uri="{BB962C8B-B14F-4D97-AF65-F5344CB8AC3E}">
        <p14:creationId xmlns:p14="http://schemas.microsoft.com/office/powerpoint/2010/main" val="40292478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F7E23F-01A3-6364-05CF-7A720503EDE8}"/>
              </a:ext>
            </a:extLst>
          </p:cNvPr>
          <p:cNvSpPr/>
          <p:nvPr/>
        </p:nvSpPr>
        <p:spPr>
          <a:xfrm>
            <a:off x="440910" y="3850651"/>
            <a:ext cx="10932889" cy="289670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326B1A93-79FA-D4B2-357C-2EE748EE663E}"/>
              </a:ext>
            </a:extLst>
          </p:cNvPr>
          <p:cNvPicPr>
            <a:picLocks noChangeAspect="1"/>
          </p:cNvPicPr>
          <p:nvPr/>
        </p:nvPicPr>
        <p:blipFill rotWithShape="1">
          <a:blip r:embed="rId3"/>
          <a:srcRect l="-302" t="-40381" r="302" b="40381"/>
          <a:stretch/>
        </p:blipFill>
        <p:spPr>
          <a:xfrm>
            <a:off x="440910" y="-373754"/>
            <a:ext cx="10932889" cy="4329229"/>
          </a:xfrm>
          <a:prstGeom prst="rect">
            <a:avLst/>
          </a:prstGeom>
        </p:spPr>
      </p:pic>
      <p:pic>
        <p:nvPicPr>
          <p:cNvPr id="3" name="Picture 2">
            <a:extLst>
              <a:ext uri="{FF2B5EF4-FFF2-40B4-BE49-F238E27FC236}">
                <a16:creationId xmlns:a16="http://schemas.microsoft.com/office/drawing/2014/main" id="{6DBCA5C0-F4F3-1B81-7D55-2306DD12B75E}"/>
              </a:ext>
            </a:extLst>
          </p:cNvPr>
          <p:cNvPicPr>
            <a:picLocks noChangeAspect="1"/>
          </p:cNvPicPr>
          <p:nvPr/>
        </p:nvPicPr>
        <p:blipFill>
          <a:blip r:embed="rId4">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58015" y="-80433"/>
            <a:ext cx="10668000" cy="1345115"/>
          </a:xfrm>
        </p:spPr>
        <p:txBody>
          <a:bodyPr>
            <a:normAutofit/>
          </a:bodyPr>
          <a:lstStyle/>
          <a:p>
            <a:r>
              <a:rPr lang="en-GB" b="1">
                <a:solidFill>
                  <a:schemeClr val="bg1"/>
                </a:solidFill>
              </a:rPr>
              <a:t>Principles of Good Clinical Practice (GCP)</a:t>
            </a:r>
          </a:p>
        </p:txBody>
      </p:sp>
      <p:sp>
        <p:nvSpPr>
          <p:cNvPr id="4" name="TextBox 3">
            <a:extLst>
              <a:ext uri="{FF2B5EF4-FFF2-40B4-BE49-F238E27FC236}">
                <a16:creationId xmlns:a16="http://schemas.microsoft.com/office/drawing/2014/main" id="{87580799-868D-59C5-FE1A-A9E53CAE008F}"/>
              </a:ext>
            </a:extLst>
          </p:cNvPr>
          <p:cNvSpPr txBox="1"/>
          <p:nvPr/>
        </p:nvSpPr>
        <p:spPr>
          <a:xfrm>
            <a:off x="3616859" y="3498897"/>
            <a:ext cx="7486569" cy="369332"/>
          </a:xfrm>
          <a:prstGeom prst="rect">
            <a:avLst/>
          </a:prstGeom>
          <a:noFill/>
        </p:spPr>
        <p:txBody>
          <a:bodyPr wrap="square" rtlCol="0">
            <a:spAutoFit/>
          </a:bodyPr>
          <a:lstStyle/>
          <a:p>
            <a:r>
              <a:rPr lang="en-GB" b="1" i="1" dirty="0">
                <a:cs typeface="Arial" panose="020B0604020202020204" pitchFamily="34" charset="0"/>
              </a:rPr>
              <a:t>This principle applied to all records referenced in this guideline, irrespective</a:t>
            </a:r>
          </a:p>
        </p:txBody>
      </p:sp>
      <p:pic>
        <p:nvPicPr>
          <p:cNvPr id="8" name="Picture 7">
            <a:extLst>
              <a:ext uri="{FF2B5EF4-FFF2-40B4-BE49-F238E27FC236}">
                <a16:creationId xmlns:a16="http://schemas.microsoft.com/office/drawing/2014/main" id="{E62F715D-6223-CC5B-89C2-3EAF6C4665C5}"/>
              </a:ext>
            </a:extLst>
          </p:cNvPr>
          <p:cNvPicPr>
            <a:picLocks noChangeAspect="1"/>
          </p:cNvPicPr>
          <p:nvPr/>
        </p:nvPicPr>
        <p:blipFill rotWithShape="1">
          <a:blip r:embed="rId5"/>
          <a:srcRect b="1759"/>
          <a:stretch/>
        </p:blipFill>
        <p:spPr>
          <a:xfrm>
            <a:off x="440910" y="4218117"/>
            <a:ext cx="10973676" cy="1797189"/>
          </a:xfrm>
          <a:prstGeom prst="rect">
            <a:avLst/>
          </a:prstGeom>
        </p:spPr>
      </p:pic>
      <p:sp>
        <p:nvSpPr>
          <p:cNvPr id="9" name="TextBox 8">
            <a:extLst>
              <a:ext uri="{FF2B5EF4-FFF2-40B4-BE49-F238E27FC236}">
                <a16:creationId xmlns:a16="http://schemas.microsoft.com/office/drawing/2014/main" id="{0E14AE97-4292-2B56-4E20-07A2FB099B4E}"/>
              </a:ext>
            </a:extLst>
          </p:cNvPr>
          <p:cNvSpPr txBox="1"/>
          <p:nvPr/>
        </p:nvSpPr>
        <p:spPr>
          <a:xfrm>
            <a:off x="722485" y="3850651"/>
            <a:ext cx="4332514" cy="369332"/>
          </a:xfrm>
          <a:prstGeom prst="rect">
            <a:avLst/>
          </a:prstGeom>
          <a:noFill/>
        </p:spPr>
        <p:txBody>
          <a:bodyPr wrap="square" rtlCol="0">
            <a:spAutoFit/>
          </a:bodyPr>
          <a:lstStyle/>
          <a:p>
            <a:r>
              <a:rPr lang="en-GB" b="1" i="1" dirty="0"/>
              <a:t>of the type of media used.</a:t>
            </a:r>
          </a:p>
        </p:txBody>
      </p:sp>
      <p:pic>
        <p:nvPicPr>
          <p:cNvPr id="7" name="Picture 6">
            <a:extLst>
              <a:ext uri="{FF2B5EF4-FFF2-40B4-BE49-F238E27FC236}">
                <a16:creationId xmlns:a16="http://schemas.microsoft.com/office/drawing/2014/main" id="{0C9B0670-6B73-4B7E-D3A9-65FCB305E125}"/>
              </a:ext>
            </a:extLst>
          </p:cNvPr>
          <p:cNvPicPr>
            <a:picLocks noChangeAspect="1"/>
          </p:cNvPicPr>
          <p:nvPr/>
        </p:nvPicPr>
        <p:blipFill>
          <a:blip r:embed="rId6"/>
          <a:stretch>
            <a:fillRect/>
          </a:stretch>
        </p:blipFill>
        <p:spPr>
          <a:xfrm>
            <a:off x="10774884" y="5865737"/>
            <a:ext cx="1238614" cy="881620"/>
          </a:xfrm>
          <a:prstGeom prst="rect">
            <a:avLst/>
          </a:prstGeom>
        </p:spPr>
      </p:pic>
      <p:sp>
        <p:nvSpPr>
          <p:cNvPr id="11" name="TextBox 10">
            <a:extLst>
              <a:ext uri="{FF2B5EF4-FFF2-40B4-BE49-F238E27FC236}">
                <a16:creationId xmlns:a16="http://schemas.microsoft.com/office/drawing/2014/main" id="{23566C60-3C2C-5B1D-0A45-F953EA7A58E1}"/>
              </a:ext>
            </a:extLst>
          </p:cNvPr>
          <p:cNvSpPr txBox="1"/>
          <p:nvPr/>
        </p:nvSpPr>
        <p:spPr>
          <a:xfrm>
            <a:off x="720643" y="6013440"/>
            <a:ext cx="9542744" cy="646331"/>
          </a:xfrm>
          <a:prstGeom prst="rect">
            <a:avLst/>
          </a:prstGeom>
          <a:noFill/>
        </p:spPr>
        <p:txBody>
          <a:bodyPr wrap="square" rtlCol="0">
            <a:spAutoFit/>
          </a:bodyPr>
          <a:lstStyle/>
          <a:p>
            <a:r>
              <a:rPr lang="en-GB" sz="1800" b="1" i="1" dirty="0">
                <a:effectLst/>
              </a:rPr>
              <a:t>Aspects of the trial that are essential to ensure human subject protection and reliability of trial results should be the focus of such systems.</a:t>
            </a:r>
            <a:endParaRPr lang="en-GB" b="1" i="1" dirty="0"/>
          </a:p>
        </p:txBody>
      </p:sp>
    </p:spTree>
    <p:custDataLst>
      <p:tags r:id="rId1"/>
    </p:custDataLst>
    <p:extLst>
      <p:ext uri="{BB962C8B-B14F-4D97-AF65-F5344CB8AC3E}">
        <p14:creationId xmlns:p14="http://schemas.microsoft.com/office/powerpoint/2010/main" val="1775369612"/>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96C4423A-04D3-83B2-2891-33CD5A8E49DE}"/>
              </a:ext>
            </a:extLst>
          </p:cNvPr>
          <p:cNvSpPr txBox="1">
            <a:spLocks/>
          </p:cNvSpPr>
          <p:nvPr/>
        </p:nvSpPr>
        <p:spPr>
          <a:xfrm>
            <a:off x="1216059" y="1489436"/>
            <a:ext cx="10256362" cy="4826156"/>
          </a:xfrm>
          <a:prstGeom prst="rect">
            <a:avLst/>
          </a:prstGeom>
        </p:spPr>
        <p:txBody>
          <a:bodyPr vert="horz" lIns="91440" tIns="45720" rIns="91440" bIns="45720" rtlCol="0">
            <a:normAutofit fontScale="77500" lnSpcReduction="20000"/>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GB" sz="2200" b="1" dirty="0"/>
              <a:t>Trial coordinated by Imperial College London</a:t>
            </a:r>
          </a:p>
          <a:p>
            <a:pPr>
              <a:lnSpc>
                <a:spcPct val="150000"/>
              </a:lnSpc>
            </a:pPr>
            <a:r>
              <a:rPr lang="en-GB" sz="2200" dirty="0"/>
              <a:t>Chief Investigator: Prof Anthony Gordon</a:t>
            </a:r>
          </a:p>
          <a:p>
            <a:pPr>
              <a:lnSpc>
                <a:spcPct val="150000"/>
              </a:lnSpc>
            </a:pPr>
            <a:r>
              <a:rPr lang="en-GB" sz="2200" dirty="0"/>
              <a:t>Trial Managers: Janis Best-Lane and Aisha Anjum</a:t>
            </a:r>
          </a:p>
          <a:p>
            <a:pPr>
              <a:lnSpc>
                <a:spcPct val="150000"/>
              </a:lnSpc>
            </a:pPr>
            <a:r>
              <a:rPr lang="en-GB" sz="2200" dirty="0"/>
              <a:t>Trial Monitor(s): Elizabeth Fagbodun, Lucy Stronach, </a:t>
            </a:r>
            <a:r>
              <a:rPr lang="en-GB" sz="2200" dirty="0" err="1"/>
              <a:t>Beren</a:t>
            </a:r>
            <a:r>
              <a:rPr lang="en-GB" sz="2200" dirty="0"/>
              <a:t> </a:t>
            </a:r>
            <a:r>
              <a:rPr lang="en-GB" sz="2200" dirty="0" err="1"/>
              <a:t>Barklam</a:t>
            </a:r>
            <a:r>
              <a:rPr lang="en-GB" sz="2200" dirty="0"/>
              <a:t>, Tina Reetun, Catherine Oversby and </a:t>
            </a:r>
            <a:r>
              <a:rPr lang="en-GB" sz="2200"/>
              <a:t>Lindsay Jack.</a:t>
            </a:r>
            <a:endParaRPr lang="en-GB" sz="2200" dirty="0"/>
          </a:p>
          <a:p>
            <a:pPr lvl="1">
              <a:lnSpc>
                <a:spcPct val="150000"/>
              </a:lnSpc>
              <a:buFont typeface="Courier New" panose="02070309020205020404" pitchFamily="49" charset="0"/>
              <a:buChar char="o"/>
            </a:pPr>
            <a:endParaRPr lang="en-GB" sz="100" dirty="0"/>
          </a:p>
          <a:p>
            <a:pPr lvl="1">
              <a:lnSpc>
                <a:spcPct val="150000"/>
              </a:lnSpc>
            </a:pPr>
            <a:r>
              <a:rPr lang="en-GB" sz="2100" b="1" dirty="0"/>
              <a:t>Email:</a:t>
            </a:r>
            <a:r>
              <a:rPr lang="en-GB" sz="2100" dirty="0"/>
              <a:t> ukremap-cap@icnarc.org	</a:t>
            </a:r>
            <a:r>
              <a:rPr lang="en-GB" sz="1600" dirty="0"/>
              <a:t>	</a:t>
            </a:r>
          </a:p>
          <a:p>
            <a:pPr marL="0" indent="0" algn="ctr" rtl="0">
              <a:buNone/>
            </a:pPr>
            <a:r>
              <a:rPr lang="en-GB" sz="2100" b="1" dirty="0"/>
              <a:t>Address: </a:t>
            </a:r>
          </a:p>
          <a:p>
            <a:pPr marL="0" indent="0" algn="ctr" rtl="0">
              <a:buNone/>
            </a:pPr>
            <a:r>
              <a:rPr lang="en-GB" sz="1900" dirty="0">
                <a:effectLst/>
              </a:rPr>
              <a:t>Room 1064, 10th</a:t>
            </a:r>
            <a:r>
              <a:rPr lang="en-GB" sz="1900" i="1" dirty="0">
                <a:effectLst/>
              </a:rPr>
              <a:t> </a:t>
            </a:r>
            <a:r>
              <a:rPr lang="en-GB" sz="1900" dirty="0">
                <a:effectLst/>
              </a:rPr>
              <a:t>Floor, QEQM</a:t>
            </a:r>
          </a:p>
          <a:p>
            <a:pPr marL="0" indent="0" algn="ctr" rtl="0">
              <a:buNone/>
            </a:pPr>
            <a:r>
              <a:rPr lang="en-GB" sz="1900" dirty="0">
                <a:effectLst/>
              </a:rPr>
              <a:t>St Mary’s Hospital</a:t>
            </a:r>
          </a:p>
          <a:p>
            <a:pPr marL="0" indent="0" algn="ctr" rtl="0">
              <a:buNone/>
            </a:pPr>
            <a:r>
              <a:rPr lang="en-GB" sz="1900" dirty="0">
                <a:effectLst/>
              </a:rPr>
              <a:t>1 </a:t>
            </a:r>
            <a:r>
              <a:rPr lang="en-GB" sz="1900" dirty="0" err="1">
                <a:effectLst/>
              </a:rPr>
              <a:t>Praed</a:t>
            </a:r>
            <a:r>
              <a:rPr lang="en-GB" sz="1900" dirty="0">
                <a:effectLst/>
              </a:rPr>
              <a:t> Street</a:t>
            </a:r>
          </a:p>
          <a:p>
            <a:pPr marL="0" indent="0" algn="ctr" rtl="0">
              <a:buNone/>
            </a:pPr>
            <a:r>
              <a:rPr lang="en-GB" sz="1900" dirty="0">
                <a:effectLst/>
              </a:rPr>
              <a:t>London</a:t>
            </a:r>
          </a:p>
          <a:p>
            <a:pPr marL="0" indent="0" algn="ctr" rtl="0">
              <a:buNone/>
            </a:pPr>
            <a:r>
              <a:rPr lang="en-GB" sz="1900" dirty="0">
                <a:effectLst/>
              </a:rPr>
              <a:t>W2 1NY</a:t>
            </a:r>
          </a:p>
          <a:p>
            <a:pPr lvl="1">
              <a:lnSpc>
                <a:spcPct val="150000"/>
              </a:lnSpc>
              <a:buFont typeface="Courier New" panose="02070309020205020404" pitchFamily="49" charset="0"/>
              <a:buChar char="o"/>
            </a:pPr>
            <a:endParaRPr lang="en-GB" sz="1600" dirty="0"/>
          </a:p>
        </p:txBody>
      </p:sp>
      <p:pic>
        <p:nvPicPr>
          <p:cNvPr id="10" name="Picture 9">
            <a:extLst>
              <a:ext uri="{FF2B5EF4-FFF2-40B4-BE49-F238E27FC236}">
                <a16:creationId xmlns:a16="http://schemas.microsoft.com/office/drawing/2014/main" id="{C1F8E71D-3E85-87C7-90A8-87C558F8FCC8}"/>
              </a:ext>
            </a:extLst>
          </p:cNvPr>
          <p:cNvPicPr>
            <a:picLocks noChangeAspect="1"/>
          </p:cNvPicPr>
          <p:nvPr/>
        </p:nvPicPr>
        <p:blipFill>
          <a:blip r:embed="rId3">
            <a:alphaModFix amt="85000"/>
          </a:blip>
          <a:stretch>
            <a:fillRect/>
          </a:stretch>
        </p:blipFill>
        <p:spPr>
          <a:xfrm>
            <a:off x="0" y="-116967"/>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36186" y="-207854"/>
            <a:ext cx="12055813" cy="1345115"/>
          </a:xfrm>
        </p:spPr>
        <p:txBody>
          <a:bodyPr>
            <a:normAutofit/>
          </a:bodyPr>
          <a:lstStyle/>
          <a:p>
            <a:r>
              <a:rPr lang="en-GB" b="1">
                <a:solidFill>
                  <a:schemeClr val="bg1"/>
                </a:solidFill>
              </a:rPr>
              <a:t>Coordinating Centre / Trial Management Team</a:t>
            </a:r>
          </a:p>
        </p:txBody>
      </p:sp>
      <p:pic>
        <p:nvPicPr>
          <p:cNvPr id="11" name="Picture 10">
            <a:extLst>
              <a:ext uri="{FF2B5EF4-FFF2-40B4-BE49-F238E27FC236}">
                <a16:creationId xmlns:a16="http://schemas.microsoft.com/office/drawing/2014/main" id="{214F6505-84E0-3804-794F-440A1C133C0B}"/>
              </a:ext>
            </a:extLst>
          </p:cNvPr>
          <p:cNvPicPr>
            <a:picLocks noChangeAspect="1"/>
          </p:cNvPicPr>
          <p:nvPr/>
        </p:nvPicPr>
        <p:blipFill>
          <a:blip r:embed="rId4"/>
          <a:stretch>
            <a:fillRect/>
          </a:stretch>
        </p:blipFill>
        <p:spPr>
          <a:xfrm>
            <a:off x="10953385" y="5874782"/>
            <a:ext cx="1238614" cy="881620"/>
          </a:xfrm>
          <a:prstGeom prst="rect">
            <a:avLst/>
          </a:prstGeom>
        </p:spPr>
      </p:pic>
    </p:spTree>
    <p:custDataLst>
      <p:tags r:id="rId1"/>
    </p:custDataLst>
    <p:extLst>
      <p:ext uri="{BB962C8B-B14F-4D97-AF65-F5344CB8AC3E}">
        <p14:creationId xmlns:p14="http://schemas.microsoft.com/office/powerpoint/2010/main" val="92527384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C41AC062-5B55-93F8-8676-1B4C6A9EDCE4}"/>
              </a:ext>
            </a:extLst>
          </p:cNvPr>
          <p:cNvSpPr txBox="1">
            <a:spLocks/>
          </p:cNvSpPr>
          <p:nvPr/>
        </p:nvSpPr>
        <p:spPr>
          <a:xfrm>
            <a:off x="786063" y="1455928"/>
            <a:ext cx="10510010" cy="4531442"/>
          </a:xfrm>
          <a:prstGeom prst="rect">
            <a:avLst/>
          </a:prstGeom>
        </p:spPr>
        <p:txBody>
          <a:bodyPr vert="horz" lIns="91440" tIns="45720" rIns="91440" bIns="45720" rtlCol="0">
            <a:normAutofit/>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A Randomised, Embedded, Multi-factorial, Adaptive Platform trial for Community-Acquired Pneumonia.</a:t>
            </a:r>
          </a:p>
          <a:p>
            <a:r>
              <a:rPr lang="en-GB"/>
              <a:t>REMAP-CAP is currently open in ICUs and wards testing treatments for COVID-19, CAP  and Influenza.  </a:t>
            </a:r>
          </a:p>
          <a:p>
            <a:r>
              <a:rPr lang="en-GB"/>
              <a:t>Adults and children admitted to hospital acutely unwell with confirmed influenza will be recruited to the trial.</a:t>
            </a:r>
          </a:p>
          <a:p>
            <a:endParaRPr lang="en-GB"/>
          </a:p>
        </p:txBody>
      </p:sp>
      <p:pic>
        <p:nvPicPr>
          <p:cNvPr id="8" name="Picture 7">
            <a:extLst>
              <a:ext uri="{FF2B5EF4-FFF2-40B4-BE49-F238E27FC236}">
                <a16:creationId xmlns:a16="http://schemas.microsoft.com/office/drawing/2014/main" id="{A42D3DAF-4C96-D5E5-6AE3-69A93BE53195}"/>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26978" y="227167"/>
            <a:ext cx="7214682" cy="729916"/>
          </a:xfrm>
        </p:spPr>
        <p:txBody>
          <a:bodyPr>
            <a:normAutofit/>
          </a:bodyPr>
          <a:lstStyle/>
          <a:p>
            <a:r>
              <a:rPr lang="en-GB" b="1">
                <a:solidFill>
                  <a:schemeClr val="bg1"/>
                </a:solidFill>
              </a:rPr>
              <a:t>Introduction to REMAP-CAP</a:t>
            </a:r>
          </a:p>
        </p:txBody>
      </p:sp>
      <p:pic>
        <p:nvPicPr>
          <p:cNvPr id="9" name="Picture 8">
            <a:extLst>
              <a:ext uri="{FF2B5EF4-FFF2-40B4-BE49-F238E27FC236}">
                <a16:creationId xmlns:a16="http://schemas.microsoft.com/office/drawing/2014/main" id="{BC443487-AE39-E10C-AB68-C8D8B26DA549}"/>
              </a:ext>
            </a:extLst>
          </p:cNvPr>
          <p:cNvPicPr>
            <a:picLocks noChangeAspect="1"/>
          </p:cNvPicPr>
          <p:nvPr/>
        </p:nvPicPr>
        <p:blipFill>
          <a:blip r:embed="rId4"/>
          <a:stretch>
            <a:fillRect/>
          </a:stretch>
        </p:blipFill>
        <p:spPr>
          <a:xfrm>
            <a:off x="10909355" y="5987370"/>
            <a:ext cx="1238614" cy="881620"/>
          </a:xfrm>
          <a:prstGeom prst="rect">
            <a:avLst/>
          </a:prstGeom>
        </p:spPr>
      </p:pic>
    </p:spTree>
    <p:custDataLst>
      <p:tags r:id="rId1"/>
    </p:custDataLst>
    <p:extLst>
      <p:ext uri="{BB962C8B-B14F-4D97-AF65-F5344CB8AC3E}">
        <p14:creationId xmlns:p14="http://schemas.microsoft.com/office/powerpoint/2010/main" val="622481968"/>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3C3192C-04CF-77BD-442A-B5F3A0E4DF19}"/>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11" name="Rectangle 2">
            <a:extLst>
              <a:ext uri="{FF2B5EF4-FFF2-40B4-BE49-F238E27FC236}">
                <a16:creationId xmlns:a16="http://schemas.microsoft.com/office/drawing/2014/main" id="{EFCD00A1-6F47-B400-64E2-8A3D8B0C94A9}"/>
              </a:ext>
            </a:extLst>
          </p:cNvPr>
          <p:cNvSpPr txBox="1">
            <a:spLocks noChangeArrowheads="1"/>
          </p:cNvSpPr>
          <p:nvPr/>
        </p:nvSpPr>
        <p:spPr>
          <a:xfrm>
            <a:off x="140370" y="122298"/>
            <a:ext cx="9295861" cy="469827"/>
          </a:xfrm>
          <a:prstGeom prst="rect">
            <a:avLst/>
          </a:prstGeom>
        </p:spPr>
        <p:txBody>
          <a:bodyPr vert="horz" lIns="91440" tIns="45720" rIns="91440" bIns="45720" rtlCol="0" anchor="t">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GB" altLang="en-US" sz="4400" b="1">
                <a:solidFill>
                  <a:schemeClr val="bg1"/>
                </a:solidFill>
              </a:rPr>
              <a:t>Current open domains and stratum</a:t>
            </a:r>
          </a:p>
        </p:txBody>
      </p:sp>
      <p:graphicFrame>
        <p:nvGraphicFramePr>
          <p:cNvPr id="3" name="Diagram 2">
            <a:extLst>
              <a:ext uri="{FF2B5EF4-FFF2-40B4-BE49-F238E27FC236}">
                <a16:creationId xmlns:a16="http://schemas.microsoft.com/office/drawing/2014/main" id="{AFA2B6A9-D639-5CAD-EAC9-A6059F29C106}"/>
              </a:ext>
            </a:extLst>
          </p:cNvPr>
          <p:cNvGraphicFramePr/>
          <p:nvPr>
            <p:extLst>
              <p:ext uri="{D42A27DB-BD31-4B8C-83A1-F6EECF244321}">
                <p14:modId xmlns:p14="http://schemas.microsoft.com/office/powerpoint/2010/main" val="2991545652"/>
              </p:ext>
            </p:extLst>
          </p:nvPr>
        </p:nvGraphicFramePr>
        <p:xfrm>
          <a:off x="1226150" y="1505528"/>
          <a:ext cx="9739697" cy="49671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Content Placeholder 2">
            <a:extLst>
              <a:ext uri="{FF2B5EF4-FFF2-40B4-BE49-F238E27FC236}">
                <a16:creationId xmlns:a16="http://schemas.microsoft.com/office/drawing/2014/main" id="{5930706E-927B-3C72-4D11-0C1B7B4EA072}"/>
              </a:ext>
            </a:extLst>
          </p:cNvPr>
          <p:cNvSpPr txBox="1">
            <a:spLocks/>
          </p:cNvSpPr>
          <p:nvPr/>
        </p:nvSpPr>
        <p:spPr>
          <a:xfrm>
            <a:off x="761999" y="1285640"/>
            <a:ext cx="10668000" cy="1491809"/>
          </a:xfrm>
          <a:prstGeom prst="rect">
            <a:avLst/>
          </a:prstGeom>
        </p:spPr>
        <p:txBody>
          <a:bodyPr vert="horz" lIns="91440" tIns="45720" rIns="91440" bIns="45720" rtlCol="0">
            <a:normAutofit/>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a:p>
        </p:txBody>
      </p:sp>
      <p:pic>
        <p:nvPicPr>
          <p:cNvPr id="7" name="Picture 6">
            <a:extLst>
              <a:ext uri="{FF2B5EF4-FFF2-40B4-BE49-F238E27FC236}">
                <a16:creationId xmlns:a16="http://schemas.microsoft.com/office/drawing/2014/main" id="{BA8BD8C6-1371-C042-3E29-E5B1071F6641}"/>
              </a:ext>
            </a:extLst>
          </p:cNvPr>
          <p:cNvPicPr>
            <a:picLocks noChangeAspect="1"/>
          </p:cNvPicPr>
          <p:nvPr/>
        </p:nvPicPr>
        <p:blipFill>
          <a:blip r:embed="rId9"/>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2767486559"/>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C41AC062-5B55-93F8-8676-1B4C6A9EDCE4}"/>
              </a:ext>
            </a:extLst>
          </p:cNvPr>
          <p:cNvSpPr txBox="1">
            <a:spLocks/>
          </p:cNvSpPr>
          <p:nvPr/>
        </p:nvSpPr>
        <p:spPr>
          <a:xfrm>
            <a:off x="651552" y="1218261"/>
            <a:ext cx="10968519" cy="5047615"/>
          </a:xfrm>
          <a:prstGeom prst="rect">
            <a:avLst/>
          </a:prstGeom>
        </p:spPr>
        <p:txBody>
          <a:bodyPr vert="horz" lIns="91440" tIns="45720" rIns="91440" bIns="45720" rtlCol="0">
            <a:normAutofit/>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As per MHRA requirements only a clinician is able to confirm whether a patient is eligible for the trial.</a:t>
            </a:r>
          </a:p>
          <a:p>
            <a:r>
              <a:rPr lang="en-GB"/>
              <a:t>The clinician confirming eligibility </a:t>
            </a:r>
            <a:r>
              <a:rPr lang="en-GB" b="1"/>
              <a:t>is</a:t>
            </a:r>
            <a:r>
              <a:rPr lang="en-GB"/>
              <a:t> required to be listed on the delegation log and </a:t>
            </a:r>
            <a:r>
              <a:rPr lang="en-GB" b="1"/>
              <a:t>must be </a:t>
            </a:r>
            <a:r>
              <a:rPr lang="en-GB"/>
              <a:t>listed on the Eligibility Check log so that the study has oversight of those clinicians who have received this training and are qualified to confirm eligibility.</a:t>
            </a:r>
          </a:p>
          <a:p>
            <a:r>
              <a:rPr lang="en-GB"/>
              <a:t>Eligibility should be confirmed for the trial and for specific domains. This needs to be documented in the medical records.</a:t>
            </a:r>
          </a:p>
          <a:p>
            <a:r>
              <a:rPr lang="en-GB"/>
              <a:t>Please ensure an ‘Eligibility Form’ is completed for each eligible patient and filed in their medical records.</a:t>
            </a:r>
          </a:p>
          <a:p>
            <a:pPr marL="0" indent="0">
              <a:buFont typeface="Avenir Next LT Pro" panose="020B0504020202020204" pitchFamily="34" charset="0"/>
              <a:buNone/>
            </a:pPr>
            <a:endParaRPr lang="en-GB"/>
          </a:p>
          <a:p>
            <a:endParaRPr lang="en-GB"/>
          </a:p>
        </p:txBody>
      </p:sp>
      <p:pic>
        <p:nvPicPr>
          <p:cNvPr id="3" name="Picture 2">
            <a:extLst>
              <a:ext uri="{FF2B5EF4-FFF2-40B4-BE49-F238E27FC236}">
                <a16:creationId xmlns:a16="http://schemas.microsoft.com/office/drawing/2014/main" id="{52E3CAC0-113F-7800-90F3-5ED009156660}"/>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97795" y="227166"/>
            <a:ext cx="6264442" cy="729916"/>
          </a:xfrm>
        </p:spPr>
        <p:txBody>
          <a:bodyPr>
            <a:normAutofit/>
          </a:bodyPr>
          <a:lstStyle/>
          <a:p>
            <a:r>
              <a:rPr lang="en-GB" b="1">
                <a:solidFill>
                  <a:schemeClr val="bg1"/>
                </a:solidFill>
              </a:rPr>
              <a:t>Confirming Eligibility</a:t>
            </a:r>
          </a:p>
        </p:txBody>
      </p:sp>
      <p:pic>
        <p:nvPicPr>
          <p:cNvPr id="7" name="Picture 6">
            <a:extLst>
              <a:ext uri="{FF2B5EF4-FFF2-40B4-BE49-F238E27FC236}">
                <a16:creationId xmlns:a16="http://schemas.microsoft.com/office/drawing/2014/main" id="{90CCC2A4-8E3C-3F3E-C818-C0D3478F4191}"/>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2361248584"/>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CAP/FLU platform inclusion criteria</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1219200" y="2507229"/>
            <a:ext cx="10972800" cy="37933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50"/>
              </a:spcBef>
            </a:pPr>
            <a:r>
              <a:rPr lang="en-GB" sz="3600"/>
              <a:t>Adult or paediatric patient (28 days or older) hospitalised with an acute illness due to a lower respiratory tract infection.</a:t>
            </a:r>
          </a:p>
          <a:p>
            <a:pPr marL="0" indent="0">
              <a:buFont typeface="Arial" panose="020B0604020202020204" pitchFamily="34" charset="0"/>
              <a:buNone/>
            </a:pPr>
            <a:endParaRPr lang="en-GB"/>
          </a:p>
          <a:p>
            <a:endParaRPr lang="en-GB"/>
          </a:p>
        </p:txBody>
      </p:sp>
      <p:pic>
        <p:nvPicPr>
          <p:cNvPr id="14" name="Picture 13">
            <a:extLst>
              <a:ext uri="{FF2B5EF4-FFF2-40B4-BE49-F238E27FC236}">
                <a16:creationId xmlns:a16="http://schemas.microsoft.com/office/drawing/2014/main" id="{0BB9B08D-6505-347B-6B7C-2D738B4B61BB}"/>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417232973"/>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CAP/FLU platform exclusion criteria</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494270" y="1779373"/>
            <a:ext cx="11467071" cy="4521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spcBef>
                <a:spcPts val="1050"/>
              </a:spcBef>
              <a:buFont typeface="+mj-lt"/>
              <a:buAutoNum type="arabicPeriod"/>
            </a:pPr>
            <a:r>
              <a:rPr lang="en-GB"/>
              <a:t>More than 14 days has elapsed since admission to hospital </a:t>
            </a:r>
          </a:p>
          <a:p>
            <a:pPr marL="514350" indent="-514350">
              <a:spcBef>
                <a:spcPts val="1050"/>
              </a:spcBef>
              <a:buFont typeface="+mj-lt"/>
              <a:buAutoNum type="arabicPeriod"/>
            </a:pPr>
            <a:r>
              <a:rPr lang="en-GB"/>
              <a:t>If receiving organ failure support in an ICU, more than 48 hours has elapsed since admission to ICU </a:t>
            </a:r>
          </a:p>
          <a:p>
            <a:pPr marL="514350" indent="-514350">
              <a:spcBef>
                <a:spcPts val="1050"/>
              </a:spcBef>
              <a:buFont typeface="+mj-lt"/>
              <a:buAutoNum type="arabicPeriod"/>
            </a:pPr>
            <a:r>
              <a:rPr lang="en-GB"/>
              <a:t>Death is deemed to be imminent and inevitable during the next 24 hours AND one or more of the patient, substitute decision maker or attending physician are not committed to full active treatment. </a:t>
            </a:r>
          </a:p>
          <a:p>
            <a:pPr marL="514350" indent="-514350">
              <a:spcBef>
                <a:spcPts val="1050"/>
              </a:spcBef>
              <a:buFont typeface="+mj-lt"/>
              <a:buAutoNum type="arabicPeriod"/>
            </a:pPr>
            <a:r>
              <a:rPr lang="en-GB"/>
              <a:t>Previous participation in this REMAP within the last 90 days </a:t>
            </a:r>
          </a:p>
          <a:p>
            <a:pPr marL="514350" indent="-514350">
              <a:spcBef>
                <a:spcPts val="1050"/>
              </a:spcBef>
              <a:buFont typeface="+mj-lt"/>
              <a:buAutoNum type="arabicPeriod"/>
            </a:pPr>
            <a:r>
              <a:rPr lang="en-GB"/>
              <a:t>Expected to be discharged from this hospital admission within the next 24 hours</a:t>
            </a:r>
            <a:endParaRPr lang="en-GB" sz="3200"/>
          </a:p>
          <a:p>
            <a:endParaRPr lang="en-GB"/>
          </a:p>
        </p:txBody>
      </p:sp>
      <p:pic>
        <p:nvPicPr>
          <p:cNvPr id="3" name="Picture 2">
            <a:extLst>
              <a:ext uri="{FF2B5EF4-FFF2-40B4-BE49-F238E27FC236}">
                <a16:creationId xmlns:a16="http://schemas.microsoft.com/office/drawing/2014/main" id="{3B4BB8F0-78E0-4DCD-C036-580C692D34B9}"/>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80192941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Influenza Antiviral domain</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522235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a:t>
            </a:r>
          </a:p>
          <a:p>
            <a:pPr>
              <a:spcBef>
                <a:spcPts val="1050"/>
              </a:spcBef>
            </a:pPr>
            <a:r>
              <a:rPr lang="en-GB"/>
              <a:t>Influenza infection has been confirmed by microbiological testing.</a:t>
            </a:r>
          </a:p>
          <a:p>
            <a:pPr marL="0" indent="0">
              <a:spcBef>
                <a:spcPts val="1050"/>
              </a:spcBef>
              <a:buNone/>
            </a:pPr>
            <a:r>
              <a:rPr lang="en-GB" b="1">
                <a:solidFill>
                  <a:schemeClr val="accent1"/>
                </a:solidFill>
              </a:rPr>
              <a:t>Exclusion </a:t>
            </a:r>
          </a:p>
          <a:p>
            <a:pPr>
              <a:spcBef>
                <a:spcPts val="1050"/>
              </a:spcBef>
            </a:pPr>
            <a:r>
              <a:rPr lang="en-GB"/>
              <a:t>Patient has already received two or more doses of oseltamivir or other neuraminidase inhibitors </a:t>
            </a:r>
          </a:p>
          <a:p>
            <a:pPr>
              <a:spcBef>
                <a:spcPts val="1050"/>
              </a:spcBef>
            </a:pPr>
            <a:r>
              <a:rPr lang="en-GB"/>
              <a:t>Patient has already received one or more doses of </a:t>
            </a:r>
            <a:r>
              <a:rPr lang="en-GB" err="1"/>
              <a:t>baloxavir</a:t>
            </a:r>
            <a:r>
              <a:rPr lang="en-GB"/>
              <a:t> </a:t>
            </a:r>
          </a:p>
          <a:p>
            <a:pPr>
              <a:spcBef>
                <a:spcPts val="1050"/>
              </a:spcBef>
            </a:pPr>
            <a:r>
              <a:rPr lang="en-GB"/>
              <a:t>Patient is already receiving, or a clinical decision has been made to commence, an antiviral active against influenza other than oseltamivir or </a:t>
            </a:r>
            <a:r>
              <a:rPr lang="en-GB" err="1"/>
              <a:t>baloxavir</a:t>
            </a:r>
            <a:r>
              <a:rPr lang="en-GB"/>
              <a:t>, or both.</a:t>
            </a:r>
          </a:p>
          <a:p>
            <a:pPr>
              <a:spcBef>
                <a:spcPts val="1050"/>
              </a:spcBef>
            </a:pPr>
            <a:r>
              <a:rPr lang="en-GB"/>
              <a:t>The treating clinician believes that participation in the domain would not be in the best interests of the patient </a:t>
            </a:r>
          </a:p>
          <a:p>
            <a:pPr marL="0" indent="0">
              <a:spcBef>
                <a:spcPts val="1050"/>
              </a:spcBef>
              <a:buNone/>
            </a:pPr>
            <a:r>
              <a:rPr lang="en-GB" b="1">
                <a:solidFill>
                  <a:schemeClr val="accent1"/>
                </a:solidFill>
              </a:rPr>
              <a:t>If in Moderate State</a:t>
            </a:r>
          </a:p>
          <a:p>
            <a:pPr>
              <a:spcBef>
                <a:spcPts val="1050"/>
              </a:spcBef>
            </a:pPr>
            <a:r>
              <a:rPr lang="en-GB"/>
              <a:t> More than 96 hours has elapsed since hospital admission </a:t>
            </a:r>
          </a:p>
          <a:p>
            <a:pPr marL="0" indent="0">
              <a:spcBef>
                <a:spcPts val="1050"/>
              </a:spcBef>
              <a:buNone/>
            </a:pPr>
            <a:r>
              <a:rPr lang="en-GB" b="1">
                <a:solidFill>
                  <a:schemeClr val="accent1"/>
                </a:solidFill>
              </a:rPr>
              <a:t>If in Severe state </a:t>
            </a:r>
          </a:p>
          <a:p>
            <a:pPr>
              <a:spcBef>
                <a:spcPts val="1050"/>
              </a:spcBef>
            </a:pPr>
            <a:r>
              <a:rPr lang="en-GB"/>
              <a:t>More than 48 hours has elapsed since ICU admission, unless the patient has already been assigned a treatment in another domain in the Moderate State, in which case exclusion will occur if more than 48 hours has elapsed since commencement of sustained organ failure support in an ICU</a:t>
            </a:r>
          </a:p>
          <a:p>
            <a:pPr marL="0" indent="0">
              <a:spcBef>
                <a:spcPts val="1050"/>
              </a:spcBef>
              <a:buNone/>
            </a:pPr>
            <a:r>
              <a:rPr lang="en-GB"/>
              <a:t> </a:t>
            </a:r>
            <a:r>
              <a:rPr lang="en-GB" b="1">
                <a:solidFill>
                  <a:schemeClr val="accent1"/>
                </a:solidFill>
              </a:rPr>
              <a:t>Intervention Specific Exclusions </a:t>
            </a:r>
          </a:p>
          <a:p>
            <a:pPr>
              <a:spcBef>
                <a:spcPts val="1050"/>
              </a:spcBef>
            </a:pPr>
            <a:r>
              <a:rPr lang="en-GB"/>
              <a:t>Known hypersensitivity to oseltamivir or </a:t>
            </a:r>
            <a:r>
              <a:rPr lang="en-GB" err="1"/>
              <a:t>baloxavir</a:t>
            </a:r>
            <a:r>
              <a:rPr lang="en-GB"/>
              <a:t> </a:t>
            </a:r>
          </a:p>
          <a:p>
            <a:pPr>
              <a:spcBef>
                <a:spcPts val="1050"/>
              </a:spcBef>
            </a:pPr>
            <a:r>
              <a:rPr lang="en-GB"/>
              <a:t>Known or suspected pregnancy will result in exclusion from interventions that include </a:t>
            </a:r>
            <a:r>
              <a:rPr lang="en-GB" err="1"/>
              <a:t>baloxavir</a:t>
            </a:r>
            <a:endParaRPr lang="en-GB"/>
          </a:p>
        </p:txBody>
      </p:sp>
      <p:pic>
        <p:nvPicPr>
          <p:cNvPr id="3" name="Picture 2">
            <a:extLst>
              <a:ext uri="{FF2B5EF4-FFF2-40B4-BE49-F238E27FC236}">
                <a16:creationId xmlns:a16="http://schemas.microsoft.com/office/drawing/2014/main" id="{31A3B63A-8F8A-37BD-AC47-3D2A37DDB1B8}"/>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400388632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Corticosteroid domain</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4944157"/>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 – If in moderate state</a:t>
            </a:r>
          </a:p>
          <a:p>
            <a:pPr>
              <a:spcBef>
                <a:spcPts val="1050"/>
              </a:spcBef>
            </a:pPr>
            <a:r>
              <a:rPr lang="en-GB"/>
              <a:t>Patient is receiving some form of supplemental oxygen (simple facemask, low or high flow nasal oxygen, or non-invasive ventilation)</a:t>
            </a:r>
          </a:p>
          <a:p>
            <a:pPr marL="0" indent="0">
              <a:spcBef>
                <a:spcPts val="1050"/>
              </a:spcBef>
              <a:buNone/>
            </a:pPr>
            <a:r>
              <a:rPr lang="en-GB" b="1">
                <a:solidFill>
                  <a:schemeClr val="accent1"/>
                </a:solidFill>
              </a:rPr>
              <a:t>Exclusion</a:t>
            </a:r>
          </a:p>
          <a:p>
            <a:pPr>
              <a:spcBef>
                <a:spcPts val="1050"/>
              </a:spcBef>
            </a:pPr>
            <a:r>
              <a:rPr lang="en-GB"/>
              <a:t> Known hypersensitivity to any corticosteroid </a:t>
            </a:r>
          </a:p>
          <a:p>
            <a:pPr>
              <a:spcBef>
                <a:spcPts val="1050"/>
              </a:spcBef>
            </a:pPr>
            <a:r>
              <a:rPr lang="en-GB"/>
              <a:t>Intention to prescribe systemic corticosteroids for a reason that is unrelated to the current episode of CAP (or direct complications of CAP), such as chronic corticosteroid use before admission, acute severe asthma, or suspected or proven Pneumocystis </a:t>
            </a:r>
            <a:r>
              <a:rPr lang="en-GB" err="1"/>
              <a:t>jirovecii</a:t>
            </a:r>
            <a:r>
              <a:rPr lang="en-GB"/>
              <a:t> or COVID19 pneumonia </a:t>
            </a:r>
          </a:p>
          <a:p>
            <a:pPr>
              <a:spcBef>
                <a:spcPts val="1050"/>
              </a:spcBef>
            </a:pPr>
            <a:r>
              <a:rPr lang="en-GB"/>
              <a:t>The treating clinician believes that participation in the domain would not be in the best interests of the patient</a:t>
            </a:r>
          </a:p>
          <a:p>
            <a:pPr>
              <a:spcBef>
                <a:spcPts val="1050"/>
              </a:spcBef>
            </a:pPr>
            <a:r>
              <a:rPr lang="en-GB" b="1">
                <a:solidFill>
                  <a:schemeClr val="accent1"/>
                </a:solidFill>
              </a:rPr>
              <a:t>If in Severe state </a:t>
            </a:r>
          </a:p>
          <a:p>
            <a:pPr>
              <a:spcBef>
                <a:spcPts val="1050"/>
              </a:spcBef>
            </a:pPr>
            <a:r>
              <a:rPr lang="en-GB"/>
              <a:t>More than 24 hours have elapsed since ICU admission; if the patient has already been assigned a treatment in another domain in the Moderate State, exclusion will occur if more than 24 hours has elapsed since commencement of sustained organ failure support in an ICU. </a:t>
            </a:r>
            <a:endParaRPr lang="en-GB" b="1">
              <a:solidFill>
                <a:schemeClr val="accent1"/>
              </a:solidFill>
            </a:endParaRPr>
          </a:p>
        </p:txBody>
      </p:sp>
      <p:pic>
        <p:nvPicPr>
          <p:cNvPr id="3" name="Picture 2">
            <a:extLst>
              <a:ext uri="{FF2B5EF4-FFF2-40B4-BE49-F238E27FC236}">
                <a16:creationId xmlns:a16="http://schemas.microsoft.com/office/drawing/2014/main" id="{9F02DABE-8502-5A40-6B45-DC940C88A1B9}"/>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2332081949"/>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9|5.3"/>
</p:tagLst>
</file>

<file path=ppt/tags/tag10.xml><?xml version="1.0" encoding="utf-8"?>
<p:tagLst xmlns:a="http://schemas.openxmlformats.org/drawingml/2006/main" xmlns:r="http://schemas.openxmlformats.org/officeDocument/2006/relationships" xmlns:p="http://schemas.openxmlformats.org/presentationml/2006/main">
  <p:tag name="TIMING" val="|0.9|5.3"/>
</p:tagLst>
</file>

<file path=ppt/tags/tag11.xml><?xml version="1.0" encoding="utf-8"?>
<p:tagLst xmlns:a="http://schemas.openxmlformats.org/drawingml/2006/main" xmlns:r="http://schemas.openxmlformats.org/officeDocument/2006/relationships" xmlns:p="http://schemas.openxmlformats.org/presentationml/2006/main">
  <p:tag name="TIMING" val="|0.9|5.3"/>
</p:tagLst>
</file>

<file path=ppt/tags/tag12.xml><?xml version="1.0" encoding="utf-8"?>
<p:tagLst xmlns:a="http://schemas.openxmlformats.org/drawingml/2006/main" xmlns:r="http://schemas.openxmlformats.org/officeDocument/2006/relationships" xmlns:p="http://schemas.openxmlformats.org/presentationml/2006/main">
  <p:tag name="TIMING" val="|0.9|5.3"/>
</p:tagLst>
</file>

<file path=ppt/tags/tag13.xml><?xml version="1.0" encoding="utf-8"?>
<p:tagLst xmlns:a="http://schemas.openxmlformats.org/drawingml/2006/main" xmlns:r="http://schemas.openxmlformats.org/officeDocument/2006/relationships" xmlns:p="http://schemas.openxmlformats.org/presentationml/2006/main">
  <p:tag name="TIMING" val="|0.9|5.3"/>
</p:tagLst>
</file>

<file path=ppt/tags/tag14.xml><?xml version="1.0" encoding="utf-8"?>
<p:tagLst xmlns:a="http://schemas.openxmlformats.org/drawingml/2006/main" xmlns:r="http://schemas.openxmlformats.org/officeDocument/2006/relationships" xmlns:p="http://schemas.openxmlformats.org/presentationml/2006/main">
  <p:tag name="TIMING" val="|0.9|5.3"/>
</p:tagLst>
</file>

<file path=ppt/tags/tag15.xml><?xml version="1.0" encoding="utf-8"?>
<p:tagLst xmlns:a="http://schemas.openxmlformats.org/drawingml/2006/main" xmlns:r="http://schemas.openxmlformats.org/officeDocument/2006/relationships" xmlns:p="http://schemas.openxmlformats.org/presentationml/2006/main">
  <p:tag name="TIMING" val="|0.9|5.3"/>
</p:tagLst>
</file>

<file path=ppt/tags/tag16.xml><?xml version="1.0" encoding="utf-8"?>
<p:tagLst xmlns:a="http://schemas.openxmlformats.org/drawingml/2006/main" xmlns:r="http://schemas.openxmlformats.org/officeDocument/2006/relationships" xmlns:p="http://schemas.openxmlformats.org/presentationml/2006/main">
  <p:tag name="TIMING" val="|0.9|5.3"/>
</p:tagLst>
</file>

<file path=ppt/tags/tag2.xml><?xml version="1.0" encoding="utf-8"?>
<p:tagLst xmlns:a="http://schemas.openxmlformats.org/drawingml/2006/main" xmlns:r="http://schemas.openxmlformats.org/officeDocument/2006/relationships" xmlns:p="http://schemas.openxmlformats.org/presentationml/2006/main">
  <p:tag name="TIMING" val="|0.9|5.3"/>
</p:tagLst>
</file>

<file path=ppt/tags/tag3.xml><?xml version="1.0" encoding="utf-8"?>
<p:tagLst xmlns:a="http://schemas.openxmlformats.org/drawingml/2006/main" xmlns:r="http://schemas.openxmlformats.org/officeDocument/2006/relationships" xmlns:p="http://schemas.openxmlformats.org/presentationml/2006/main">
  <p:tag name="TIMING" val="|0.9|5.3"/>
</p:tagLst>
</file>

<file path=ppt/tags/tag4.xml><?xml version="1.0" encoding="utf-8"?>
<p:tagLst xmlns:a="http://schemas.openxmlformats.org/drawingml/2006/main" xmlns:r="http://schemas.openxmlformats.org/officeDocument/2006/relationships" xmlns:p="http://schemas.openxmlformats.org/presentationml/2006/main">
  <p:tag name="TIMING" val="|0.9|5.3"/>
</p:tagLst>
</file>

<file path=ppt/tags/tag5.xml><?xml version="1.0" encoding="utf-8"?>
<p:tagLst xmlns:a="http://schemas.openxmlformats.org/drawingml/2006/main" xmlns:r="http://schemas.openxmlformats.org/officeDocument/2006/relationships" xmlns:p="http://schemas.openxmlformats.org/presentationml/2006/main">
  <p:tag name="TIMING" val="|0.9|5.3"/>
</p:tagLst>
</file>

<file path=ppt/tags/tag6.xml><?xml version="1.0" encoding="utf-8"?>
<p:tagLst xmlns:a="http://schemas.openxmlformats.org/drawingml/2006/main" xmlns:r="http://schemas.openxmlformats.org/officeDocument/2006/relationships" xmlns:p="http://schemas.openxmlformats.org/presentationml/2006/main">
  <p:tag name="TIMING" val="|0.9|5.3"/>
</p:tagLst>
</file>

<file path=ppt/tags/tag7.xml><?xml version="1.0" encoding="utf-8"?>
<p:tagLst xmlns:a="http://schemas.openxmlformats.org/drawingml/2006/main" xmlns:r="http://schemas.openxmlformats.org/officeDocument/2006/relationships" xmlns:p="http://schemas.openxmlformats.org/presentationml/2006/main">
  <p:tag name="TIMING" val="|0.9|5.3"/>
</p:tagLst>
</file>

<file path=ppt/tags/tag8.xml><?xml version="1.0" encoding="utf-8"?>
<p:tagLst xmlns:a="http://schemas.openxmlformats.org/drawingml/2006/main" xmlns:r="http://schemas.openxmlformats.org/officeDocument/2006/relationships" xmlns:p="http://schemas.openxmlformats.org/presentationml/2006/main">
  <p:tag name="TIMING" val="|0.9|5.3"/>
</p:tagLst>
</file>

<file path=ppt/tags/tag9.xml><?xml version="1.0" encoding="utf-8"?>
<p:tagLst xmlns:a="http://schemas.openxmlformats.org/drawingml/2006/main" xmlns:r="http://schemas.openxmlformats.org/officeDocument/2006/relationships" xmlns:p="http://schemas.openxmlformats.org/presentationml/2006/main">
  <p:tag name="TIMING" val="|0.9|5.3"/>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D2CEA8A7BDDA4FBC2A214595BFB666" ma:contentTypeVersion="19" ma:contentTypeDescription="Create a new document." ma:contentTypeScope="" ma:versionID="b02a54f98b32e9dac41b6bc88a940a90">
  <xsd:schema xmlns:xsd="http://www.w3.org/2001/XMLSchema" xmlns:xs="http://www.w3.org/2001/XMLSchema" xmlns:p="http://schemas.microsoft.com/office/2006/metadata/properties" xmlns:ns2="84733a00-f160-4d8a-a8ce-20d4fc8c8cbd" xmlns:ns3="00e30c9c-22c8-4e54-88f8-7f24e5a05ad7" targetNamespace="http://schemas.microsoft.com/office/2006/metadata/properties" ma:root="true" ma:fieldsID="ff8cff9c4ff07cc0387ca4f342c56551" ns2:_="" ns3:_="">
    <xsd:import namespace="84733a00-f160-4d8a-a8ce-20d4fc8c8cbd"/>
    <xsd:import namespace="00e30c9c-22c8-4e54-88f8-7f24e5a05ad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733a00-f160-4d8a-a8ce-20d4fc8c8c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4661dae-d6df-48fc-a54e-a577d2899e9c"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e30c9c-22c8-4e54-88f8-7f24e5a05ad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1a8a83f6-029d-4fff-be50-5a88e960ea95}" ma:internalName="TaxCatchAll" ma:showField="CatchAllData" ma:web="00e30c9c-22c8-4e54-88f8-7f24e5a05a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0e30c9c-22c8-4e54-88f8-7f24e5a05ad7" xsi:nil="true"/>
    <lcf76f155ced4ddcb4097134ff3c332f xmlns="84733a00-f160-4d8a-a8ce-20d4fc8c8cbd">
      <Terms xmlns="http://schemas.microsoft.com/office/infopath/2007/PartnerControls"/>
    </lcf76f155ced4ddcb4097134ff3c332f>
    <SharedWithUsers xmlns="00e30c9c-22c8-4e54-88f8-7f24e5a05ad7">
      <UserInfo>
        <DisplayName>Britten, Eloise</DisplayName>
        <AccountId>58</AccountId>
        <AccountType/>
      </UserInfo>
      <UserInfo>
        <DisplayName>Dao, Jonathan Q</DisplayName>
        <AccountId>59</AccountId>
        <AccountType/>
      </UserInfo>
      <UserInfo>
        <DisplayName>QA Inbox</DisplayName>
        <AccountId>60</AccountId>
        <AccountType/>
      </UserInfo>
    </SharedWithUsers>
  </documentManagement>
</p:properties>
</file>

<file path=customXml/itemProps1.xml><?xml version="1.0" encoding="utf-8"?>
<ds:datastoreItem xmlns:ds="http://schemas.openxmlformats.org/officeDocument/2006/customXml" ds:itemID="{61067A56-A04C-491E-963B-2E53CFCA5165}">
  <ds:schemaRefs>
    <ds:schemaRef ds:uri="00e30c9c-22c8-4e54-88f8-7f24e5a05ad7"/>
    <ds:schemaRef ds:uri="84733a00-f160-4d8a-a8ce-20d4fc8c8cb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2049F40-E894-4E3D-899E-236C6B965EFB}">
  <ds:schemaRefs>
    <ds:schemaRef ds:uri="http://schemas.microsoft.com/sharepoint/v3/contenttype/forms"/>
  </ds:schemaRefs>
</ds:datastoreItem>
</file>

<file path=customXml/itemProps3.xml><?xml version="1.0" encoding="utf-8"?>
<ds:datastoreItem xmlns:ds="http://schemas.openxmlformats.org/officeDocument/2006/customXml" ds:itemID="{A608E5B6-32E1-4991-AF7E-05E4B190B50D}">
  <ds:schemaRefs>
    <ds:schemaRef ds:uri="00e30c9c-22c8-4e54-88f8-7f24e5a05ad7"/>
    <ds:schemaRef ds:uri="http://schemas.openxmlformats.org/package/2006/metadata/core-properties"/>
    <ds:schemaRef ds:uri="http://purl.org/dc/terms/"/>
    <ds:schemaRef ds:uri="http://purl.org/dc/elements/1.1/"/>
    <ds:schemaRef ds:uri="http://purl.org/dc/dcmitype/"/>
    <ds:schemaRef ds:uri="http://schemas.microsoft.com/office/2006/metadata/properties"/>
    <ds:schemaRef ds:uri="http://schemas.microsoft.com/office/2006/documentManagement/types"/>
    <ds:schemaRef ds:uri="84733a00-f160-4d8a-a8ce-20d4fc8c8cbd"/>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65</TotalTime>
  <Words>1728</Words>
  <Application>Microsoft Office PowerPoint</Application>
  <PresentationFormat>Widescreen</PresentationFormat>
  <Paragraphs>154</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Avenir Next LT Pro</vt:lpstr>
      <vt:lpstr>Calibri</vt:lpstr>
      <vt:lpstr>Calibri Light</vt:lpstr>
      <vt:lpstr>Courier New</vt:lpstr>
      <vt:lpstr>Office Theme</vt:lpstr>
      <vt:lpstr>PowerPoint Presentation</vt:lpstr>
      <vt:lpstr>Coordinating Centre / Trial Management Team</vt:lpstr>
      <vt:lpstr>Introduction to REMAP-CAP</vt:lpstr>
      <vt:lpstr>PowerPoint Presentation</vt:lpstr>
      <vt:lpstr>Confirming Eligibility</vt:lpstr>
      <vt:lpstr>CAP/FLU platform inclusion criteria</vt:lpstr>
      <vt:lpstr>CAP/FLU platform exclusion criteria</vt:lpstr>
      <vt:lpstr>Influenza Antiviral domain</vt:lpstr>
      <vt:lpstr>Corticosteroid domain</vt:lpstr>
      <vt:lpstr>Immune Modulation domain (ICU only)</vt:lpstr>
      <vt:lpstr>Immunoglobulin domain (adults only)</vt:lpstr>
      <vt:lpstr>Antibiotic domain (ICU adult only)</vt:lpstr>
      <vt:lpstr>Antibiotic domain (ICU adult only) - continued</vt:lpstr>
      <vt:lpstr>Macrolide domain (ICU only)</vt:lpstr>
      <vt:lpstr>Good Clinical Practice (GCP)</vt:lpstr>
      <vt:lpstr>Principles of Good Clinical Practice (GCP)</vt:lpstr>
      <vt:lpstr>Principles of Good Clinical Practice (GCP)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Dhaliwal, Ravinder K</dc:creator>
  <cp:lastModifiedBy>Stronach, Lucy</cp:lastModifiedBy>
  <cp:revision>3</cp:revision>
  <dcterms:created xsi:type="dcterms:W3CDTF">2023-08-16T10:46:40Z</dcterms:created>
  <dcterms:modified xsi:type="dcterms:W3CDTF">2024-04-24T14:55:32Z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0x010100C5D2CEA8A7BDDA4FBC2A214595BFB666</vt:lpwstr>
  </property>
  <property fmtid="{D5CDD505-2E9C-101B-9397-08002B2CF9AE}" pid="3" name="MediaServiceImageTags">
    <vt:lpwstr/>
  </property>
</Properties>
</file>