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1" r:id="rId3"/>
    <p:sldId id="272" r:id="rId4"/>
    <p:sldId id="257" r:id="rId5"/>
    <p:sldId id="273" r:id="rId6"/>
    <p:sldId id="274" r:id="rId7"/>
    <p:sldId id="275" r:id="rId8"/>
    <p:sldId id="276" r:id="rId9"/>
    <p:sldId id="277" r:id="rId10"/>
    <p:sldId id="278" r:id="rId11"/>
    <p:sldId id="279" r:id="rId12"/>
    <p:sldId id="285" r:id="rId13"/>
    <p:sldId id="289" r:id="rId14"/>
    <p:sldId id="286" r:id="rId15"/>
    <p:sldId id="287" r:id="rId16"/>
    <p:sldId id="280" r:id="rId17"/>
    <p:sldId id="281" r:id="rId18"/>
    <p:sldId id="282"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3046"/>
    <a:srgbClr val="1E4195"/>
    <a:srgbClr val="1F7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3" d="100"/>
          <a:sy n="63" d="100"/>
        </p:scale>
        <p:origin x="7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B9DB-80F8-4E44-A194-A65808099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9795D85-28DE-433A-ACBA-723F9EEF5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879F7D1-C57D-465D-A2C0-3A1D6935B053}"/>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5" name="Footer Placeholder 4">
            <a:extLst>
              <a:ext uri="{FF2B5EF4-FFF2-40B4-BE49-F238E27FC236}">
                <a16:creationId xmlns:a16="http://schemas.microsoft.com/office/drawing/2014/main" id="{1866846C-A6BB-495A-A68E-3C47F976A1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57EE16-67C8-4F13-85DD-AFAD8AA217AA}"/>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101624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1F09-08CC-407E-B069-5C351BFA316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3F4841-3F6B-41A3-9CE9-A698324F5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4531A2-EBB8-47F3-9B31-6266B9D7D779}"/>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5" name="Footer Placeholder 4">
            <a:extLst>
              <a:ext uri="{FF2B5EF4-FFF2-40B4-BE49-F238E27FC236}">
                <a16:creationId xmlns:a16="http://schemas.microsoft.com/office/drawing/2014/main" id="{95C94BEE-9CA6-45DA-83F6-3D3D4B0F8D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29063F-1638-4A51-8EFE-ED4B3FA30E8D}"/>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348116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76C5C-68D2-42AB-AEEF-DA329A1278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4186089-9F23-4A06-9742-525043EA6D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9370F8C-3B2C-42D8-8CAC-B9BF6378276D}"/>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5" name="Footer Placeholder 4">
            <a:extLst>
              <a:ext uri="{FF2B5EF4-FFF2-40B4-BE49-F238E27FC236}">
                <a16:creationId xmlns:a16="http://schemas.microsoft.com/office/drawing/2014/main" id="{0DCC8C92-EEC7-410A-BC7E-CC8A4758A7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054B86-02CD-4548-BB4F-A3FAA444D5D4}"/>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167631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E283-B1AD-408D-8C8B-CAB62E034F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B0C1C66-0DDC-409D-BB31-03F3B9757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24922AF-190E-4F6D-A308-F55E38C2AA00}"/>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5" name="Footer Placeholder 4">
            <a:extLst>
              <a:ext uri="{FF2B5EF4-FFF2-40B4-BE49-F238E27FC236}">
                <a16:creationId xmlns:a16="http://schemas.microsoft.com/office/drawing/2014/main" id="{FF7C4F1C-0E67-47CB-A917-6356841DC7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090CE7-B9DD-4FB2-9AA7-334F9C59B830}"/>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279716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2F45-9B8F-43B8-91A0-6B46AEE6CE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985942-69A7-4981-BF17-C4D4A619B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31EA9F-763B-47AC-B938-F46924251312}"/>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5" name="Footer Placeholder 4">
            <a:extLst>
              <a:ext uri="{FF2B5EF4-FFF2-40B4-BE49-F238E27FC236}">
                <a16:creationId xmlns:a16="http://schemas.microsoft.com/office/drawing/2014/main" id="{11441E9F-34B4-4B46-B7AA-4F6DA52CC9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4EBDFC9-FD1A-4631-80B6-F9B9E4BA9EDF}"/>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91395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D30D-BC48-4337-9F27-C4D9E6C25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4D828CC-D794-4008-8D6A-5872C94B2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0A915-3E69-4AE6-8716-429EEDA5CE08}"/>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5" name="Footer Placeholder 4">
            <a:extLst>
              <a:ext uri="{FF2B5EF4-FFF2-40B4-BE49-F238E27FC236}">
                <a16:creationId xmlns:a16="http://schemas.microsoft.com/office/drawing/2014/main" id="{245FD5AA-80D7-4E31-BFF4-5E4B38BF12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4AAC09-E085-4218-9504-5EEF0D6DDC76}"/>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875049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5933-67CB-43D4-93B6-39A62D8348A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E334AE0-36B1-43EE-B121-3D5C770F0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552BE26-5CD8-4E3D-BA59-78AB188C0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28AAC3D-E32D-40C6-8086-7C473BE99B18}"/>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6" name="Footer Placeholder 5">
            <a:extLst>
              <a:ext uri="{FF2B5EF4-FFF2-40B4-BE49-F238E27FC236}">
                <a16:creationId xmlns:a16="http://schemas.microsoft.com/office/drawing/2014/main" id="{E71D091C-AD8D-46A7-9F3F-599243CA94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90A153-147A-49C6-872F-23E93CFB6F3E}"/>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4148301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544A-E127-4FBC-81F4-52FEED55A22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29E365-6FCE-4BB3-96DC-09DA2B66A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A537D-7027-49F5-AAD3-89078318F0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7412879-AED3-4507-A7DD-C46E998C1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D3498-CB98-441F-835D-9E99645CE4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1717B99-6A8C-49F3-9A67-C58A860662C8}"/>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8" name="Footer Placeholder 7">
            <a:extLst>
              <a:ext uri="{FF2B5EF4-FFF2-40B4-BE49-F238E27FC236}">
                <a16:creationId xmlns:a16="http://schemas.microsoft.com/office/drawing/2014/main" id="{49149513-6A93-4CED-8B48-65D2F70DBE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CD7961B-317A-4752-977C-0D9F01F5B7AC}"/>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1892840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447D-08CC-4FB9-B572-57F2F49E8BD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208F4FE-7688-4447-8C81-50D983A18A36}"/>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4" name="Footer Placeholder 3">
            <a:extLst>
              <a:ext uri="{FF2B5EF4-FFF2-40B4-BE49-F238E27FC236}">
                <a16:creationId xmlns:a16="http://schemas.microsoft.com/office/drawing/2014/main" id="{E2ED3661-3794-4126-917A-EC2FB894940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9964813-6DA0-4765-80F5-6DDC03361377}"/>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909831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7DAA3-531D-44DA-9A48-FEE77A416E7E}"/>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3" name="Footer Placeholder 2">
            <a:extLst>
              <a:ext uri="{FF2B5EF4-FFF2-40B4-BE49-F238E27FC236}">
                <a16:creationId xmlns:a16="http://schemas.microsoft.com/office/drawing/2014/main" id="{B640F9B0-23A3-476B-AC5C-BEA2DE2C978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2D05974-77A9-4771-8588-7E8E8651BBEE}"/>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1923454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7FE7-98F4-48EE-B96D-71B9EB57E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7DC41C1-A4B8-4E27-B41E-B69F4D943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94BE8EB-56CE-4E06-8E91-1A27A36B9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A7EE0-9045-4ABD-8E76-9E6220C50FE1}"/>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6" name="Footer Placeholder 5">
            <a:extLst>
              <a:ext uri="{FF2B5EF4-FFF2-40B4-BE49-F238E27FC236}">
                <a16:creationId xmlns:a16="http://schemas.microsoft.com/office/drawing/2014/main" id="{570A082B-1864-4E4B-BF11-134DB50D3F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168688-AF3C-469D-AF9A-36627AC55936}"/>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256787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2CD5-EE9E-4A18-9DF8-2B1FC2718BA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A06D417-923B-4494-90F5-077DF0103A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F6DC227-1F23-4440-8CE4-EC49736BC7D4}"/>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5" name="Footer Placeholder 4">
            <a:extLst>
              <a:ext uri="{FF2B5EF4-FFF2-40B4-BE49-F238E27FC236}">
                <a16:creationId xmlns:a16="http://schemas.microsoft.com/office/drawing/2014/main" id="{507E5CDF-179F-47FE-B017-F35C5DD5DA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B7332E-11FD-41A3-AC36-037BEAC8633B}"/>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365898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802F-D418-481B-81F9-7FE83F97F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AC17D2B-AC45-414D-8D95-DE96126E4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F852D7-61A7-4078-A342-C275B679B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1900F-94CF-4E4B-8FD4-F931F6DF1980}"/>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6" name="Footer Placeholder 5">
            <a:extLst>
              <a:ext uri="{FF2B5EF4-FFF2-40B4-BE49-F238E27FC236}">
                <a16:creationId xmlns:a16="http://schemas.microsoft.com/office/drawing/2014/main" id="{06B44DA7-C0BB-45AA-9630-100F6EF61BD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35F0A21-1056-448B-844F-4707FE3E6384}"/>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321776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8358-EF56-4A7F-AF04-0853FA44A32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F0D8C4C-6166-4192-B123-2F341D64A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F9BD5B-0D5C-47E2-A7FD-11F64B911ACC}"/>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5" name="Footer Placeholder 4">
            <a:extLst>
              <a:ext uri="{FF2B5EF4-FFF2-40B4-BE49-F238E27FC236}">
                <a16:creationId xmlns:a16="http://schemas.microsoft.com/office/drawing/2014/main" id="{095BFBB8-6981-4268-8A14-2D39BE21C5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61A8E4-8999-4108-9567-D9F8A582942A}"/>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1420163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931EE-F669-4E87-AF12-10775F517C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C0E8F40-EAB9-4AF4-9FA2-9D4AAA7C12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9C3664-439E-496E-AB9E-96D7652B3872}"/>
              </a:ext>
            </a:extLst>
          </p:cNvPr>
          <p:cNvSpPr>
            <a:spLocks noGrp="1"/>
          </p:cNvSpPr>
          <p:nvPr>
            <p:ph type="dt" sz="half" idx="10"/>
          </p:nvPr>
        </p:nvSpPr>
        <p:spPr/>
        <p:txBody>
          <a:bodyPr/>
          <a:lstStyle/>
          <a:p>
            <a:fld id="{A220A088-CB99-4FBA-AEBF-A955F598CF83}" type="datetimeFigureOut">
              <a:rPr lang="en-AU" smtClean="0"/>
              <a:t>17/07/2024</a:t>
            </a:fld>
            <a:endParaRPr lang="en-AU"/>
          </a:p>
        </p:txBody>
      </p:sp>
      <p:sp>
        <p:nvSpPr>
          <p:cNvPr id="5" name="Footer Placeholder 4">
            <a:extLst>
              <a:ext uri="{FF2B5EF4-FFF2-40B4-BE49-F238E27FC236}">
                <a16:creationId xmlns:a16="http://schemas.microsoft.com/office/drawing/2014/main" id="{58B7C7BE-9ECB-4C58-B349-B53C7E2E3D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8C7BE4-9264-4229-B528-515696CFEBFF}"/>
              </a:ext>
            </a:extLst>
          </p:cNvPr>
          <p:cNvSpPr>
            <a:spLocks noGrp="1"/>
          </p:cNvSpPr>
          <p:nvPr>
            <p:ph type="sldNum" sz="quarter" idx="12"/>
          </p:nvPr>
        </p:nvSpPr>
        <p:spPr/>
        <p:txBody>
          <a:bodyPr/>
          <a:lstStyle/>
          <a:p>
            <a:fld id="{A28066C3-A10F-4BAC-A13F-BCDDEEEB35B8}" type="slidenum">
              <a:rPr lang="en-AU" smtClean="0"/>
              <a:t>‹#›</a:t>
            </a:fld>
            <a:endParaRPr lang="en-AU"/>
          </a:p>
        </p:txBody>
      </p:sp>
    </p:spTree>
    <p:extLst>
      <p:ext uri="{BB962C8B-B14F-4D97-AF65-F5344CB8AC3E}">
        <p14:creationId xmlns:p14="http://schemas.microsoft.com/office/powerpoint/2010/main" val="161826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5374-3F20-4F70-9092-84CCF3A8F2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E7679F4-537A-44EB-9DC3-F458D09976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AB0777-8544-4B31-8872-7D3DB3882B50}"/>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5" name="Footer Placeholder 4">
            <a:extLst>
              <a:ext uri="{FF2B5EF4-FFF2-40B4-BE49-F238E27FC236}">
                <a16:creationId xmlns:a16="http://schemas.microsoft.com/office/drawing/2014/main" id="{3A52234C-0D95-4C14-896D-7BB540BDC1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27011A-7EBB-4C37-996C-0F5F55200AC4}"/>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166685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9CC6-C451-4E45-AD66-63B5FC555B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1FEAB4B-BF20-4990-98F2-83270C9421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C909748-008D-4C47-9138-C696CA2D2E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71BA05F-5274-40BF-8946-4EB8338A96E8}"/>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6" name="Footer Placeholder 5">
            <a:extLst>
              <a:ext uri="{FF2B5EF4-FFF2-40B4-BE49-F238E27FC236}">
                <a16:creationId xmlns:a16="http://schemas.microsoft.com/office/drawing/2014/main" id="{C8E68FC3-757E-4EC7-AAC6-19184B95358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498FCE-2E5C-4E46-A3A5-C1250813CAAC}"/>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8227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0F97-56D6-46A4-A273-953E2965AAB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632683-03B8-4BB4-B800-6ECB3797A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2BAAD-1811-491D-8FD2-6A96D36DDA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FF439B1-A228-4803-9C04-C0415207A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9471E4-A307-4BE5-AD34-E8F1D6865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382ADB7-9CD6-4CAC-B866-647D1CA36BB5}"/>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8" name="Footer Placeholder 7">
            <a:extLst>
              <a:ext uri="{FF2B5EF4-FFF2-40B4-BE49-F238E27FC236}">
                <a16:creationId xmlns:a16="http://schemas.microsoft.com/office/drawing/2014/main" id="{03673752-E4A6-4239-8961-1C38B27843E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17D78F6-8A42-48C9-9EAD-1E56D42E342F}"/>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39618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3CA2-F5C0-4988-AC3D-37FDD659622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88E6670-0970-4176-B464-C72B1109B2CD}"/>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4" name="Footer Placeholder 3">
            <a:extLst>
              <a:ext uri="{FF2B5EF4-FFF2-40B4-BE49-F238E27FC236}">
                <a16:creationId xmlns:a16="http://schemas.microsoft.com/office/drawing/2014/main" id="{A1D999BE-0651-42C1-9666-5F517A87CE9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043114E-44BD-43A2-BC4D-9C2888B99F45}"/>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230584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B0944-7A9D-4953-8901-AA9929CB0370}"/>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3" name="Footer Placeholder 2">
            <a:extLst>
              <a:ext uri="{FF2B5EF4-FFF2-40B4-BE49-F238E27FC236}">
                <a16:creationId xmlns:a16="http://schemas.microsoft.com/office/drawing/2014/main" id="{69D80299-A8F5-43B0-A20C-C3CC3E7484D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5F9347F-FCBA-40D5-AC34-02D66D8236FA}"/>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143150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743A-5554-406E-B0F6-6CD78B392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0EA377B-6E0F-4388-8934-D9745FC9B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9F01D94-4508-43DE-B425-BDF8DAC00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188B8-0E56-40AF-9A98-6BA994FF2222}"/>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6" name="Footer Placeholder 5">
            <a:extLst>
              <a:ext uri="{FF2B5EF4-FFF2-40B4-BE49-F238E27FC236}">
                <a16:creationId xmlns:a16="http://schemas.microsoft.com/office/drawing/2014/main" id="{336B35AC-FE90-4D37-85EB-6DE0C62F2ED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4122F39-3572-44FE-935E-F5E780A24408}"/>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379438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91FB-A3C9-4E75-8726-6C843C88D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29B43EA-BD69-4551-B54C-9426D1F46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7F575DB-6A96-4E81-92B3-17FAE7547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5FFDA-F47B-463F-B071-6A6001087CD2}"/>
              </a:ext>
            </a:extLst>
          </p:cNvPr>
          <p:cNvSpPr>
            <a:spLocks noGrp="1"/>
          </p:cNvSpPr>
          <p:nvPr>
            <p:ph type="dt" sz="half" idx="10"/>
          </p:nvPr>
        </p:nvSpPr>
        <p:spPr/>
        <p:txBody>
          <a:bodyPr/>
          <a:lstStyle/>
          <a:p>
            <a:fld id="{63822BC9-E159-4161-819E-35DD72A24524}" type="datetimeFigureOut">
              <a:rPr lang="en-AU" smtClean="0"/>
              <a:t>17/07/2024</a:t>
            </a:fld>
            <a:endParaRPr lang="en-AU"/>
          </a:p>
        </p:txBody>
      </p:sp>
      <p:sp>
        <p:nvSpPr>
          <p:cNvPr id="6" name="Footer Placeholder 5">
            <a:extLst>
              <a:ext uri="{FF2B5EF4-FFF2-40B4-BE49-F238E27FC236}">
                <a16:creationId xmlns:a16="http://schemas.microsoft.com/office/drawing/2014/main" id="{45856AC3-67A0-4AC9-B977-9BF273BC76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C5703C7-32AD-45F1-B098-1F10B3B191F6}"/>
              </a:ext>
            </a:extLst>
          </p:cNvPr>
          <p:cNvSpPr>
            <a:spLocks noGrp="1"/>
          </p:cNvSpPr>
          <p:nvPr>
            <p:ph type="sldNum" sz="quarter" idx="12"/>
          </p:nvPr>
        </p:nvSpPr>
        <p:spPr/>
        <p:txBody>
          <a:bodyPr/>
          <a:lstStyle/>
          <a:p>
            <a:fld id="{844BD057-0FD4-4FD5-9436-EAFDBDCC0DDD}" type="slidenum">
              <a:rPr lang="en-AU" smtClean="0"/>
              <a:t>‹#›</a:t>
            </a:fld>
            <a:endParaRPr lang="en-AU"/>
          </a:p>
        </p:txBody>
      </p:sp>
    </p:spTree>
    <p:extLst>
      <p:ext uri="{BB962C8B-B14F-4D97-AF65-F5344CB8AC3E}">
        <p14:creationId xmlns:p14="http://schemas.microsoft.com/office/powerpoint/2010/main" val="125150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A1CC7-B45B-4EB5-8169-D723CB9A5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FCF4AE-1350-4D52-8734-CD46D84BB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C6FD30-6C18-4DD0-94E7-6E1C60F5D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22BC9-E159-4161-819E-35DD72A24524}" type="datetimeFigureOut">
              <a:rPr lang="en-AU" smtClean="0"/>
              <a:t>17/07/2024</a:t>
            </a:fld>
            <a:endParaRPr lang="en-AU"/>
          </a:p>
        </p:txBody>
      </p:sp>
      <p:sp>
        <p:nvSpPr>
          <p:cNvPr id="5" name="Footer Placeholder 4">
            <a:extLst>
              <a:ext uri="{FF2B5EF4-FFF2-40B4-BE49-F238E27FC236}">
                <a16:creationId xmlns:a16="http://schemas.microsoft.com/office/drawing/2014/main" id="{6E677811-8F85-41EA-B1AA-B6750AA96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036AD1E-4720-48F0-BB07-1A305FC83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BD057-0FD4-4FD5-9436-EAFDBDCC0DDD}" type="slidenum">
              <a:rPr lang="en-AU" smtClean="0"/>
              <a:t>‹#›</a:t>
            </a:fld>
            <a:endParaRPr lang="en-AU"/>
          </a:p>
        </p:txBody>
      </p:sp>
    </p:spTree>
    <p:extLst>
      <p:ext uri="{BB962C8B-B14F-4D97-AF65-F5344CB8AC3E}">
        <p14:creationId xmlns:p14="http://schemas.microsoft.com/office/powerpoint/2010/main" val="1315473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55364-B265-4611-A556-A04664B4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7CB077-30C9-4BBE-A10D-16FD167A8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0D2C4F-896D-4B73-BD6B-4311CB4CE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0A088-CB99-4FBA-AEBF-A955F598CF83}" type="datetimeFigureOut">
              <a:rPr lang="en-AU" smtClean="0"/>
              <a:t>17/07/2024</a:t>
            </a:fld>
            <a:endParaRPr lang="en-AU"/>
          </a:p>
        </p:txBody>
      </p:sp>
      <p:sp>
        <p:nvSpPr>
          <p:cNvPr id="5" name="Footer Placeholder 4">
            <a:extLst>
              <a:ext uri="{FF2B5EF4-FFF2-40B4-BE49-F238E27FC236}">
                <a16:creationId xmlns:a16="http://schemas.microsoft.com/office/drawing/2014/main" id="{F4681609-B473-42AC-A9AF-8AAE5CE9B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517E481-7AE4-44D6-A551-857428DAF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066C3-A10F-4BAC-A13F-BCDDEEEB35B8}" type="slidenum">
              <a:rPr lang="en-AU" smtClean="0"/>
              <a:t>‹#›</a:t>
            </a:fld>
            <a:endParaRPr lang="en-AU"/>
          </a:p>
        </p:txBody>
      </p:sp>
    </p:spTree>
    <p:extLst>
      <p:ext uri="{BB962C8B-B14F-4D97-AF65-F5344CB8AC3E}">
        <p14:creationId xmlns:p14="http://schemas.microsoft.com/office/powerpoint/2010/main" val="122795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28A775F-BC0B-4BA9-AED6-4432073768AD}"/>
              </a:ext>
            </a:extLst>
          </p:cNvPr>
          <p:cNvSpPr txBox="1"/>
          <p:nvPr/>
        </p:nvSpPr>
        <p:spPr>
          <a:xfrm>
            <a:off x="6865826" y="3302865"/>
            <a:ext cx="4784435" cy="954107"/>
          </a:xfrm>
          <a:prstGeom prst="rect">
            <a:avLst/>
          </a:prstGeom>
          <a:noFill/>
        </p:spPr>
        <p:txBody>
          <a:bodyPr wrap="square" rtlCol="0">
            <a:spAutoFit/>
          </a:bodyPr>
          <a:lstStyle/>
          <a:p>
            <a:pPr algn="ctr"/>
            <a:r>
              <a:rPr lang="en-AU" sz="2800" dirty="0">
                <a:solidFill>
                  <a:srgbClr val="1E4195"/>
                </a:solidFill>
                <a:latin typeface="Century Gothic" panose="020B0502020202020204" pitchFamily="34" charset="0"/>
                <a:cs typeface="Arial" panose="020B0604020202020204" pitchFamily="34" charset="0"/>
              </a:rPr>
              <a:t>Consent Case Report Form</a:t>
            </a:r>
            <a:endParaRPr lang="en-AU" sz="1400" dirty="0">
              <a:solidFill>
                <a:srgbClr val="1E4195"/>
              </a:solidFill>
              <a:latin typeface="Century Gothic" panose="020B0502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FAA68A6-C557-4215-81FB-098CD4D97979}"/>
              </a:ext>
            </a:extLst>
          </p:cNvPr>
          <p:cNvGrpSpPr/>
          <p:nvPr/>
        </p:nvGrpSpPr>
        <p:grpSpPr>
          <a:xfrm>
            <a:off x="6865826" y="1425047"/>
            <a:ext cx="4784436" cy="1340267"/>
            <a:chOff x="6851072" y="1130407"/>
            <a:chExt cx="4784436" cy="1340267"/>
          </a:xfrm>
        </p:grpSpPr>
        <p:cxnSp>
          <p:nvCxnSpPr>
            <p:cNvPr id="15" name="Straight Connector 14">
              <a:extLst>
                <a:ext uri="{FF2B5EF4-FFF2-40B4-BE49-F238E27FC236}">
                  <a16:creationId xmlns:a16="http://schemas.microsoft.com/office/drawing/2014/main" id="{0C192B75-2D23-42DA-8858-25295E70C2AF}"/>
                </a:ext>
              </a:extLst>
            </p:cNvPr>
            <p:cNvCxnSpPr>
              <a:cxnSpLocks/>
            </p:cNvCxnSpPr>
            <p:nvPr/>
          </p:nvCxnSpPr>
          <p:spPr>
            <a:xfrm>
              <a:off x="6851072" y="2470674"/>
              <a:ext cx="4784436" cy="0"/>
            </a:xfrm>
            <a:prstGeom prst="line">
              <a:avLst/>
            </a:prstGeom>
            <a:ln w="38100">
              <a:solidFill>
                <a:srgbClr val="1E4195"/>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831D703-F5A2-4073-9C81-8CB9097FA5F1}"/>
                </a:ext>
              </a:extLst>
            </p:cNvPr>
            <p:cNvGrpSpPr/>
            <p:nvPr/>
          </p:nvGrpSpPr>
          <p:grpSpPr>
            <a:xfrm>
              <a:off x="6874163" y="1130407"/>
              <a:ext cx="4738255" cy="1213109"/>
              <a:chOff x="6834909" y="1130407"/>
              <a:chExt cx="4738255" cy="1213109"/>
            </a:xfrm>
          </p:grpSpPr>
          <p:sp>
            <p:nvSpPr>
              <p:cNvPr id="13" name="TextBox 12">
                <a:extLst>
                  <a:ext uri="{FF2B5EF4-FFF2-40B4-BE49-F238E27FC236}">
                    <a16:creationId xmlns:a16="http://schemas.microsoft.com/office/drawing/2014/main" id="{60D40099-EF54-4161-B891-D9FB70932FAE}"/>
                  </a:ext>
                </a:extLst>
              </p:cNvPr>
              <p:cNvSpPr txBox="1"/>
              <p:nvPr/>
            </p:nvSpPr>
            <p:spPr>
              <a:xfrm>
                <a:off x="6834909" y="1820296"/>
                <a:ext cx="4738255" cy="523220"/>
              </a:xfrm>
              <a:prstGeom prst="rect">
                <a:avLst/>
              </a:prstGeom>
              <a:noFill/>
            </p:spPr>
            <p:txBody>
              <a:bodyPr wrap="square" rtlCol="0">
                <a:spAutoFit/>
              </a:bodyPr>
              <a:lstStyle/>
              <a:p>
                <a:pPr algn="ctr"/>
                <a:r>
                  <a:rPr lang="en-AU" sz="1400" dirty="0">
                    <a:solidFill>
                      <a:srgbClr val="A73046"/>
                    </a:solidFill>
                    <a:latin typeface="Century Gothic" panose="020B0502020202020204" pitchFamily="34" charset="0"/>
                    <a:cs typeface="Arial" panose="020B0604020202020204" pitchFamily="34" charset="0"/>
                  </a:rPr>
                  <a:t>Randomized, Embedded Multifactorial Adaptive Platform trial for Community-Acquired Pneumonia</a:t>
                </a:r>
              </a:p>
            </p:txBody>
          </p:sp>
          <p:sp>
            <p:nvSpPr>
              <p:cNvPr id="17" name="TextBox 16">
                <a:extLst>
                  <a:ext uri="{FF2B5EF4-FFF2-40B4-BE49-F238E27FC236}">
                    <a16:creationId xmlns:a16="http://schemas.microsoft.com/office/drawing/2014/main" id="{DB2DA4A6-F7FB-407A-994B-AB642078BF6B}"/>
                  </a:ext>
                </a:extLst>
              </p:cNvPr>
              <p:cNvSpPr txBox="1"/>
              <p:nvPr/>
            </p:nvSpPr>
            <p:spPr>
              <a:xfrm>
                <a:off x="6834909" y="1130407"/>
                <a:ext cx="4738255" cy="769441"/>
              </a:xfrm>
              <a:prstGeom prst="rect">
                <a:avLst/>
              </a:prstGeom>
              <a:noFill/>
            </p:spPr>
            <p:txBody>
              <a:bodyPr wrap="square" rtlCol="0">
                <a:spAutoFit/>
              </a:bodyPr>
              <a:lstStyle/>
              <a:p>
                <a:pPr algn="ctr"/>
                <a:r>
                  <a:rPr lang="en-AU" sz="4400" dirty="0">
                    <a:solidFill>
                      <a:srgbClr val="1E4195"/>
                    </a:solidFill>
                    <a:latin typeface="Century Gothic" panose="020B0502020202020204" pitchFamily="34" charset="0"/>
                    <a:cs typeface="Arial" panose="020B0604020202020204" pitchFamily="34" charset="0"/>
                  </a:rPr>
                  <a:t>REMAP-CAP</a:t>
                </a:r>
              </a:p>
            </p:txBody>
          </p:sp>
        </p:grpSp>
      </p:grpSp>
      <p:sp>
        <p:nvSpPr>
          <p:cNvPr id="21" name="TextBox 20">
            <a:extLst>
              <a:ext uri="{FF2B5EF4-FFF2-40B4-BE49-F238E27FC236}">
                <a16:creationId xmlns:a16="http://schemas.microsoft.com/office/drawing/2014/main" id="{B5A57CFA-50A6-43A8-BFCC-21EDA828ED0B}"/>
              </a:ext>
            </a:extLst>
          </p:cNvPr>
          <p:cNvSpPr txBox="1"/>
          <p:nvPr/>
        </p:nvSpPr>
        <p:spPr>
          <a:xfrm>
            <a:off x="6888915" y="4256972"/>
            <a:ext cx="4738255" cy="307777"/>
          </a:xfrm>
          <a:prstGeom prst="rect">
            <a:avLst/>
          </a:prstGeom>
          <a:noFill/>
        </p:spPr>
        <p:txBody>
          <a:bodyPr wrap="square" rtlCol="0">
            <a:spAutoFit/>
          </a:bodyPr>
          <a:lstStyle/>
          <a:p>
            <a:pPr algn="ctr"/>
            <a:r>
              <a:rPr lang="en-AU" sz="1400" dirty="0">
                <a:solidFill>
                  <a:srgbClr val="A73046"/>
                </a:solidFill>
                <a:latin typeface="Century Gothic" panose="020B0502020202020204" pitchFamily="34" charset="0"/>
                <a:cs typeface="Arial" panose="020B0604020202020204" pitchFamily="34" charset="0"/>
              </a:rPr>
              <a:t>16</a:t>
            </a:r>
            <a:r>
              <a:rPr lang="en-AU" sz="1400" baseline="30000" dirty="0">
                <a:solidFill>
                  <a:srgbClr val="A73046"/>
                </a:solidFill>
                <a:latin typeface="Century Gothic" panose="020B0502020202020204" pitchFamily="34" charset="0"/>
                <a:cs typeface="Arial" panose="020B0604020202020204" pitchFamily="34" charset="0"/>
              </a:rPr>
              <a:t>th</a:t>
            </a:r>
            <a:r>
              <a:rPr lang="en-AU" sz="1400" dirty="0">
                <a:solidFill>
                  <a:srgbClr val="A73046"/>
                </a:solidFill>
                <a:latin typeface="Century Gothic" panose="020B0502020202020204" pitchFamily="34" charset="0"/>
                <a:cs typeface="Arial" panose="020B0604020202020204" pitchFamily="34" charset="0"/>
              </a:rPr>
              <a:t> July 2024</a:t>
            </a:r>
          </a:p>
        </p:txBody>
      </p:sp>
      <p:pic>
        <p:nvPicPr>
          <p:cNvPr id="18" name="Picture 17">
            <a:extLst>
              <a:ext uri="{FF2B5EF4-FFF2-40B4-BE49-F238E27FC236}">
                <a16:creationId xmlns:a16="http://schemas.microsoft.com/office/drawing/2014/main" id="{E23B6AE0-F0F1-45EB-A187-18C3F77B9DE9}"/>
              </a:ext>
            </a:extLst>
          </p:cNvPr>
          <p:cNvPicPr>
            <a:picLocks noChangeAspect="1"/>
          </p:cNvPicPr>
          <p:nvPr/>
        </p:nvPicPr>
        <p:blipFill rotWithShape="1">
          <a:blip r:embed="rId2">
            <a:extLst>
              <a:ext uri="{28A0092B-C50C-407E-A947-70E740481C1C}">
                <a14:useLocalDpi xmlns:a14="http://schemas.microsoft.com/office/drawing/2010/main" val="0"/>
              </a:ext>
            </a:extLst>
          </a:blip>
          <a:srcRect b="29305"/>
          <a:stretch/>
        </p:blipFill>
        <p:spPr>
          <a:xfrm>
            <a:off x="0" y="0"/>
            <a:ext cx="6858000" cy="6857999"/>
          </a:xfrm>
          <a:prstGeom prst="rect">
            <a:avLst/>
          </a:prstGeom>
        </p:spPr>
      </p:pic>
      <p:pic>
        <p:nvPicPr>
          <p:cNvPr id="22" name="Picture 21">
            <a:extLst>
              <a:ext uri="{FF2B5EF4-FFF2-40B4-BE49-F238E27FC236}">
                <a16:creationId xmlns:a16="http://schemas.microsoft.com/office/drawing/2014/main" id="{E73AE227-4760-46DF-84D6-6AB2FB4F9E29}"/>
              </a:ext>
            </a:extLst>
          </p:cNvPr>
          <p:cNvPicPr>
            <a:picLocks noChangeAspect="1"/>
          </p:cNvPicPr>
          <p:nvPr/>
        </p:nvPicPr>
        <p:blipFill rotWithShape="1">
          <a:blip r:embed="rId2">
            <a:extLst>
              <a:ext uri="{28A0092B-C50C-407E-A947-70E740481C1C}">
                <a14:useLocalDpi xmlns:a14="http://schemas.microsoft.com/office/drawing/2010/main" val="0"/>
              </a:ext>
            </a:extLst>
          </a:blip>
          <a:srcRect l="62933" t="15082" r="17066" b="58054"/>
          <a:stretch/>
        </p:blipFill>
        <p:spPr>
          <a:xfrm rot="5400000" flipH="1">
            <a:off x="10203180" y="4869179"/>
            <a:ext cx="1371600" cy="2606040"/>
          </a:xfrm>
          <a:prstGeom prst="rect">
            <a:avLst/>
          </a:prstGeom>
        </p:spPr>
      </p:pic>
    </p:spTree>
    <p:extLst>
      <p:ext uri="{BB962C8B-B14F-4D97-AF65-F5344CB8AC3E}">
        <p14:creationId xmlns:p14="http://schemas.microsoft.com/office/powerpoint/2010/main" val="345226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EF06A8-23EA-45E1-B226-43D6D9C68488}"/>
              </a:ext>
            </a:extLst>
          </p:cNvPr>
          <p:cNvPicPr>
            <a:picLocks noChangeAspect="1"/>
          </p:cNvPicPr>
          <p:nvPr/>
        </p:nvPicPr>
        <p:blipFill rotWithShape="1">
          <a:blip r:embed="rId2"/>
          <a:srcRect t="7356"/>
          <a:stretch/>
        </p:blipFill>
        <p:spPr>
          <a:xfrm>
            <a:off x="443707" y="924559"/>
            <a:ext cx="7588640" cy="4800733"/>
          </a:xfrm>
          <a:prstGeom prst="rect">
            <a:avLst/>
          </a:prstGeom>
        </p:spPr>
      </p:pic>
      <p:cxnSp>
        <p:nvCxnSpPr>
          <p:cNvPr id="4" name="Straight Arrow Connector 3">
            <a:extLst>
              <a:ext uri="{FF2B5EF4-FFF2-40B4-BE49-F238E27FC236}">
                <a16:creationId xmlns:a16="http://schemas.microsoft.com/office/drawing/2014/main" id="{94B71C88-28CE-4E59-A7F0-83E304214558}"/>
              </a:ext>
            </a:extLst>
          </p:cNvPr>
          <p:cNvCxnSpPr>
            <a:cxnSpLocks/>
            <a:stCxn id="5" idx="1"/>
            <a:endCxn id="30" idx="3"/>
          </p:cNvCxnSpPr>
          <p:nvPr/>
        </p:nvCxnSpPr>
        <p:spPr>
          <a:xfrm flipH="1">
            <a:off x="4998720" y="1588313"/>
            <a:ext cx="3673707" cy="1018841"/>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9EF623B-85FC-4AA5-A575-8F5A28B0F3EC}"/>
              </a:ext>
            </a:extLst>
          </p:cNvPr>
          <p:cNvSpPr txBox="1"/>
          <p:nvPr/>
        </p:nvSpPr>
        <p:spPr>
          <a:xfrm>
            <a:off x="8672427" y="434151"/>
            <a:ext cx="3037489" cy="2308324"/>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Select the outcome of the discussion.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the participant or an appropriate proxy has agreed to participate in at least one domain, select ‘</a:t>
            </a:r>
            <a:r>
              <a:rPr lang="en-AU" sz="1600" i="1" dirty="0">
                <a:solidFill>
                  <a:srgbClr val="C00000"/>
                </a:solidFill>
                <a:latin typeface="Arial" panose="020B0604020202020204" pitchFamily="34" charset="0"/>
                <a:cs typeface="Arial" panose="020B0604020202020204" pitchFamily="34" charset="0"/>
              </a:rPr>
              <a:t>agreed to participation in one or more domains</a:t>
            </a:r>
            <a:r>
              <a:rPr lang="en-AU" sz="1600" dirty="0">
                <a:solidFill>
                  <a:srgbClr val="C00000"/>
                </a:solidFill>
                <a:latin typeface="Arial" panose="020B0604020202020204" pitchFamily="34" charset="0"/>
                <a:cs typeface="Arial" panose="020B0604020202020204" pitchFamily="34" charset="0"/>
              </a:rPr>
              <a:t>’.</a:t>
            </a:r>
          </a:p>
        </p:txBody>
      </p:sp>
      <p:cxnSp>
        <p:nvCxnSpPr>
          <p:cNvPr id="11" name="Straight Arrow Connector 10">
            <a:extLst>
              <a:ext uri="{FF2B5EF4-FFF2-40B4-BE49-F238E27FC236}">
                <a16:creationId xmlns:a16="http://schemas.microsoft.com/office/drawing/2014/main" id="{115E9629-2E12-423C-9585-7642D92A07B0}"/>
              </a:ext>
            </a:extLst>
          </p:cNvPr>
          <p:cNvCxnSpPr>
            <a:cxnSpLocks/>
            <a:stCxn id="12" idx="1"/>
            <a:endCxn id="31" idx="3"/>
          </p:cNvCxnSpPr>
          <p:nvPr/>
        </p:nvCxnSpPr>
        <p:spPr>
          <a:xfrm flipH="1" flipV="1">
            <a:off x="6329680" y="2962424"/>
            <a:ext cx="2342747" cy="824937"/>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09DA63-26D0-4516-91E0-E50006889963}"/>
              </a:ext>
            </a:extLst>
          </p:cNvPr>
          <p:cNvSpPr txBox="1"/>
          <p:nvPr/>
        </p:nvSpPr>
        <p:spPr>
          <a:xfrm>
            <a:off x="8672427" y="3248752"/>
            <a:ext cx="3037489" cy="1077218"/>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You will be asked whether their agreement to participate was provided in writing, or only communicated verbally.</a:t>
            </a:r>
          </a:p>
        </p:txBody>
      </p:sp>
      <p:sp>
        <p:nvSpPr>
          <p:cNvPr id="15" name="TextBox 14">
            <a:extLst>
              <a:ext uri="{FF2B5EF4-FFF2-40B4-BE49-F238E27FC236}">
                <a16:creationId xmlns:a16="http://schemas.microsoft.com/office/drawing/2014/main" id="{3703752A-E5EA-4605-A9EF-62DF853F6BA2}"/>
              </a:ext>
            </a:extLst>
          </p:cNvPr>
          <p:cNvSpPr txBox="1"/>
          <p:nvPr/>
        </p:nvSpPr>
        <p:spPr>
          <a:xfrm>
            <a:off x="3637370" y="5100410"/>
            <a:ext cx="8110923" cy="1323439"/>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Indicate which domains the participant or their proxy has agreed to.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A participant or their proxy may agree to participate in one or more domains, while declining participation in others. In some cases, they may also make a decision about some domains, while requiring more time to consider participation in others.</a:t>
            </a:r>
          </a:p>
        </p:txBody>
      </p:sp>
      <p:sp>
        <p:nvSpPr>
          <p:cNvPr id="30" name="Rectangle: Rounded Corners 29">
            <a:extLst>
              <a:ext uri="{FF2B5EF4-FFF2-40B4-BE49-F238E27FC236}">
                <a16:creationId xmlns:a16="http://schemas.microsoft.com/office/drawing/2014/main" id="{11DF4D31-41BD-4132-99A5-6642563888FF}"/>
              </a:ext>
            </a:extLst>
          </p:cNvPr>
          <p:cNvSpPr/>
          <p:nvPr/>
        </p:nvSpPr>
        <p:spPr>
          <a:xfrm>
            <a:off x="482084" y="2471833"/>
            <a:ext cx="4516636" cy="270642"/>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Rounded Corners 30">
            <a:extLst>
              <a:ext uri="{FF2B5EF4-FFF2-40B4-BE49-F238E27FC236}">
                <a16:creationId xmlns:a16="http://schemas.microsoft.com/office/drawing/2014/main" id="{97A03DBB-4B1F-415C-B028-30A3EA442D6A}"/>
              </a:ext>
            </a:extLst>
          </p:cNvPr>
          <p:cNvSpPr/>
          <p:nvPr/>
        </p:nvSpPr>
        <p:spPr>
          <a:xfrm>
            <a:off x="482084" y="2785407"/>
            <a:ext cx="5847596" cy="354033"/>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Rounded Corners 33">
            <a:extLst>
              <a:ext uri="{FF2B5EF4-FFF2-40B4-BE49-F238E27FC236}">
                <a16:creationId xmlns:a16="http://schemas.microsoft.com/office/drawing/2014/main" id="{89D387D0-F578-46F4-B4A5-DFEB6A196A8E}"/>
              </a:ext>
            </a:extLst>
          </p:cNvPr>
          <p:cNvSpPr/>
          <p:nvPr/>
        </p:nvSpPr>
        <p:spPr>
          <a:xfrm>
            <a:off x="443706" y="3293678"/>
            <a:ext cx="6312693" cy="1323439"/>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a16="http://schemas.microsoft.com/office/drawing/2014/main" id="{F825B8BF-DB5D-4E12-B276-FD81C2A5C767}"/>
              </a:ext>
            </a:extLst>
          </p:cNvPr>
          <p:cNvCxnSpPr>
            <a:cxnSpLocks/>
          </p:cNvCxnSpPr>
          <p:nvPr/>
        </p:nvCxnSpPr>
        <p:spPr>
          <a:xfrm flipH="1" flipV="1">
            <a:off x="4318000" y="4617117"/>
            <a:ext cx="406400" cy="483294"/>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365125"/>
            <a:ext cx="10515600" cy="1325563"/>
          </a:xfrm>
        </p:spPr>
        <p:txBody>
          <a:bodyPr/>
          <a:lstStyle/>
          <a:p>
            <a:r>
              <a:rPr lang="en-AU" dirty="0">
                <a:solidFill>
                  <a:srgbClr val="1E4195"/>
                </a:solidFill>
                <a:latin typeface="Arial" panose="020B0604020202020204" pitchFamily="34" charset="0"/>
                <a:cs typeface="Arial" panose="020B0604020202020204" pitchFamily="34" charset="0"/>
              </a:rPr>
              <a:t>Agreement for domain participation</a:t>
            </a:r>
          </a:p>
        </p:txBody>
      </p:sp>
      <p:sp>
        <p:nvSpPr>
          <p:cNvPr id="3" name="Content Placeholder 2">
            <a:extLst>
              <a:ext uri="{FF2B5EF4-FFF2-40B4-BE49-F238E27FC236}">
                <a16:creationId xmlns:a16="http://schemas.microsoft.com/office/drawing/2014/main" id="{83043270-F9F7-4CCD-8835-4B5F198FB248}"/>
              </a:ext>
            </a:extLst>
          </p:cNvPr>
          <p:cNvSpPr>
            <a:spLocks noGrp="1"/>
          </p:cNvSpPr>
          <p:nvPr>
            <p:ph idx="1"/>
          </p:nvPr>
        </p:nvSpPr>
        <p:spPr>
          <a:xfrm>
            <a:off x="769891" y="1690688"/>
            <a:ext cx="10515600" cy="4351338"/>
          </a:xfrm>
        </p:spPr>
        <p:txBody>
          <a:bodyPr>
            <a:normAutofit/>
          </a:bodyPr>
          <a:lstStyle/>
          <a:p>
            <a:r>
              <a:rPr lang="en-AU" dirty="0">
                <a:solidFill>
                  <a:srgbClr val="1E4195"/>
                </a:solidFill>
                <a:latin typeface="Arial" panose="020B0604020202020204" pitchFamily="34" charset="0"/>
                <a:cs typeface="Arial" panose="020B0604020202020204" pitchFamily="34" charset="0"/>
              </a:rPr>
              <a:t>Participants or their proxies may choose to agree or decline participation in each domain for which they have received an allocation.</a:t>
            </a:r>
          </a:p>
          <a:p>
            <a:pPr lvl="1"/>
            <a:r>
              <a:rPr lang="en-AU" dirty="0">
                <a:solidFill>
                  <a:srgbClr val="1E4195"/>
                </a:solidFill>
                <a:latin typeface="Arial" panose="020B0604020202020204" pitchFamily="34" charset="0"/>
                <a:cs typeface="Arial" panose="020B0604020202020204" pitchFamily="34" charset="0"/>
              </a:rPr>
              <a:t>This decision relates to participation in the domain, and is distinct from agreement to the use of their data (covered on following slides).</a:t>
            </a:r>
          </a:p>
          <a:p>
            <a:pPr lvl="1"/>
            <a:endParaRPr lang="en-AU" dirty="0">
              <a:solidFill>
                <a:srgbClr val="1E4195"/>
              </a:solidFill>
              <a:latin typeface="Arial" panose="020B0604020202020204" pitchFamily="34" charset="0"/>
              <a:cs typeface="Arial" panose="020B0604020202020204" pitchFamily="34" charset="0"/>
            </a:endParaRPr>
          </a:p>
          <a:p>
            <a:r>
              <a:rPr lang="en-AU" dirty="0">
                <a:solidFill>
                  <a:srgbClr val="1E4195"/>
                </a:solidFill>
                <a:latin typeface="Arial" panose="020B0604020202020204" pitchFamily="34" charset="0"/>
                <a:cs typeface="Arial" panose="020B0604020202020204" pitchFamily="34" charset="0"/>
              </a:rPr>
              <a:t>You are able to select “agreed”, “declined”, or “no outcome” for each domain the participant has received an allocation in.</a:t>
            </a:r>
          </a:p>
          <a:p>
            <a:pPr marL="0" indent="0">
              <a:buNone/>
            </a:pPr>
            <a:endParaRPr lang="en-AU" dirty="0">
              <a:solidFill>
                <a:srgbClr val="1E4195"/>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B0D352C-C6F7-4836-9F17-41F3E940C355}"/>
              </a:ext>
            </a:extLst>
          </p:cNvPr>
          <p:cNvCxnSpPr>
            <a:cxnSpLocks/>
          </p:cNvCxnSpPr>
          <p:nvPr/>
        </p:nvCxnSpPr>
        <p:spPr>
          <a:xfrm>
            <a:off x="769891" y="6042026"/>
            <a:ext cx="10515600" cy="0"/>
          </a:xfrm>
          <a:prstGeom prst="line">
            <a:avLst/>
          </a:prstGeom>
          <a:ln w="25400">
            <a:solidFill>
              <a:srgbClr val="1E4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0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365125"/>
            <a:ext cx="10515600" cy="1325563"/>
          </a:xfrm>
        </p:spPr>
        <p:txBody>
          <a:bodyPr/>
          <a:lstStyle/>
          <a:p>
            <a:r>
              <a:rPr lang="en-AU" dirty="0">
                <a:solidFill>
                  <a:srgbClr val="1E4195"/>
                </a:solidFill>
                <a:latin typeface="Arial" panose="020B0604020202020204" pitchFamily="34" charset="0"/>
                <a:cs typeface="Arial" panose="020B0604020202020204" pitchFamily="34" charset="0"/>
              </a:rPr>
              <a:t>Agreement for domain participation</a:t>
            </a:r>
          </a:p>
        </p:txBody>
      </p:sp>
      <p:sp>
        <p:nvSpPr>
          <p:cNvPr id="3" name="Content Placeholder 2">
            <a:extLst>
              <a:ext uri="{FF2B5EF4-FFF2-40B4-BE49-F238E27FC236}">
                <a16:creationId xmlns:a16="http://schemas.microsoft.com/office/drawing/2014/main" id="{83043270-F9F7-4CCD-8835-4B5F198FB248}"/>
              </a:ext>
            </a:extLst>
          </p:cNvPr>
          <p:cNvSpPr>
            <a:spLocks noGrp="1"/>
          </p:cNvSpPr>
          <p:nvPr>
            <p:ph idx="1"/>
          </p:nvPr>
        </p:nvSpPr>
        <p:spPr>
          <a:xfrm>
            <a:off x="769891" y="1690688"/>
            <a:ext cx="10515600" cy="4351338"/>
          </a:xfrm>
        </p:spPr>
        <p:txBody>
          <a:bodyPr>
            <a:normAutofit/>
          </a:bodyPr>
          <a:lstStyle/>
          <a:p>
            <a:r>
              <a:rPr lang="en-AU" dirty="0">
                <a:solidFill>
                  <a:srgbClr val="1E4195"/>
                </a:solidFill>
                <a:latin typeface="Arial" panose="020B0604020202020204" pitchFamily="34" charset="0"/>
                <a:cs typeface="Arial" panose="020B0604020202020204" pitchFamily="34" charset="0"/>
              </a:rPr>
              <a:t>If the participant or their proxy declines to participate in one or more domains, their treatment with respect to any allocated interventions in those domains is a clinical decision and is at the discretion of the treating clinician.</a:t>
            </a:r>
          </a:p>
        </p:txBody>
      </p:sp>
      <p:cxnSp>
        <p:nvCxnSpPr>
          <p:cNvPr id="5" name="Straight Connector 4">
            <a:extLst>
              <a:ext uri="{FF2B5EF4-FFF2-40B4-BE49-F238E27FC236}">
                <a16:creationId xmlns:a16="http://schemas.microsoft.com/office/drawing/2014/main" id="{8B0D352C-C6F7-4836-9F17-41F3E940C355}"/>
              </a:ext>
            </a:extLst>
          </p:cNvPr>
          <p:cNvCxnSpPr>
            <a:cxnSpLocks/>
          </p:cNvCxnSpPr>
          <p:nvPr/>
        </p:nvCxnSpPr>
        <p:spPr>
          <a:xfrm>
            <a:off x="769891" y="6042026"/>
            <a:ext cx="10515600" cy="0"/>
          </a:xfrm>
          <a:prstGeom prst="line">
            <a:avLst/>
          </a:prstGeom>
          <a:ln w="25400">
            <a:solidFill>
              <a:srgbClr val="1E4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06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365125"/>
            <a:ext cx="10515600" cy="1325563"/>
          </a:xfrm>
        </p:spPr>
        <p:txBody>
          <a:bodyPr/>
          <a:lstStyle/>
          <a:p>
            <a:r>
              <a:rPr lang="en-AU" dirty="0">
                <a:solidFill>
                  <a:srgbClr val="1E4195"/>
                </a:solidFill>
                <a:latin typeface="Arial" panose="020B0604020202020204" pitchFamily="34" charset="0"/>
                <a:cs typeface="Arial" panose="020B0604020202020204" pitchFamily="34" charset="0"/>
              </a:rPr>
              <a:t>Agreement for domain participation</a:t>
            </a:r>
          </a:p>
        </p:txBody>
      </p:sp>
      <p:sp>
        <p:nvSpPr>
          <p:cNvPr id="3" name="Content Placeholder 2">
            <a:extLst>
              <a:ext uri="{FF2B5EF4-FFF2-40B4-BE49-F238E27FC236}">
                <a16:creationId xmlns:a16="http://schemas.microsoft.com/office/drawing/2014/main" id="{83043270-F9F7-4CCD-8835-4B5F198FB248}"/>
              </a:ext>
            </a:extLst>
          </p:cNvPr>
          <p:cNvSpPr>
            <a:spLocks noGrp="1"/>
          </p:cNvSpPr>
          <p:nvPr>
            <p:ph idx="1"/>
          </p:nvPr>
        </p:nvSpPr>
        <p:spPr>
          <a:xfrm>
            <a:off x="769891" y="1690688"/>
            <a:ext cx="10515600" cy="4351338"/>
          </a:xfrm>
        </p:spPr>
        <p:txBody>
          <a:bodyPr>
            <a:normAutofit/>
          </a:bodyPr>
          <a:lstStyle/>
          <a:p>
            <a:r>
              <a:rPr lang="en-AU" dirty="0">
                <a:solidFill>
                  <a:srgbClr val="1E4195"/>
                </a:solidFill>
                <a:latin typeface="Arial" panose="020B0604020202020204" pitchFamily="34" charset="0"/>
                <a:cs typeface="Arial" panose="020B0604020202020204" pitchFamily="34" charset="0"/>
              </a:rPr>
              <a:t>In some cases, a participant or their proxy may agree to participate in some domains, but may require more time to consider participation in other domains</a:t>
            </a:r>
          </a:p>
          <a:p>
            <a:pPr lvl="1"/>
            <a:endParaRPr lang="en-AU" dirty="0">
              <a:solidFill>
                <a:srgbClr val="1E4195"/>
              </a:solidFill>
              <a:latin typeface="Arial" panose="020B0604020202020204" pitchFamily="34" charset="0"/>
              <a:cs typeface="Arial" panose="020B0604020202020204" pitchFamily="34" charset="0"/>
            </a:endParaRPr>
          </a:p>
          <a:p>
            <a:r>
              <a:rPr lang="en-AU" dirty="0">
                <a:solidFill>
                  <a:srgbClr val="1E4195"/>
                </a:solidFill>
                <a:latin typeface="Arial" panose="020B0604020202020204" pitchFamily="34" charset="0"/>
                <a:cs typeface="Arial" panose="020B0604020202020204" pitchFamily="34" charset="0"/>
              </a:rPr>
              <a:t>In such instances, allocated interventions should be continued as per protocol while the participant or their proxy is given the opportunity to make a decision about their participation</a:t>
            </a:r>
          </a:p>
          <a:p>
            <a:pPr lvl="1"/>
            <a:r>
              <a:rPr lang="en-AU" dirty="0">
                <a:solidFill>
                  <a:srgbClr val="1E4195"/>
                </a:solidFill>
                <a:latin typeface="Arial" panose="020B0604020202020204" pitchFamily="34" charset="0"/>
                <a:cs typeface="Arial" panose="020B0604020202020204" pitchFamily="34" charset="0"/>
              </a:rPr>
              <a:t>The treating clinician may pause or discontinue an allocated intervention at any time, if they believe that doing so is in the best interests of the participant.</a:t>
            </a:r>
          </a:p>
        </p:txBody>
      </p:sp>
      <p:cxnSp>
        <p:nvCxnSpPr>
          <p:cNvPr id="5" name="Straight Connector 4">
            <a:extLst>
              <a:ext uri="{FF2B5EF4-FFF2-40B4-BE49-F238E27FC236}">
                <a16:creationId xmlns:a16="http://schemas.microsoft.com/office/drawing/2014/main" id="{8B0D352C-C6F7-4836-9F17-41F3E940C355}"/>
              </a:ext>
            </a:extLst>
          </p:cNvPr>
          <p:cNvCxnSpPr>
            <a:cxnSpLocks/>
          </p:cNvCxnSpPr>
          <p:nvPr/>
        </p:nvCxnSpPr>
        <p:spPr>
          <a:xfrm>
            <a:off x="769891" y="6042026"/>
            <a:ext cx="10515600" cy="0"/>
          </a:xfrm>
          <a:prstGeom prst="line">
            <a:avLst/>
          </a:prstGeom>
          <a:ln w="25400">
            <a:solidFill>
              <a:srgbClr val="1E4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07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365125"/>
            <a:ext cx="10515600" cy="1325563"/>
          </a:xfrm>
        </p:spPr>
        <p:txBody>
          <a:bodyPr/>
          <a:lstStyle/>
          <a:p>
            <a:r>
              <a:rPr lang="en-AU" dirty="0">
                <a:solidFill>
                  <a:srgbClr val="1E4195"/>
                </a:solidFill>
                <a:latin typeface="Arial" panose="020B0604020202020204" pitchFamily="34" charset="0"/>
                <a:cs typeface="Arial" panose="020B0604020202020204" pitchFamily="34" charset="0"/>
              </a:rPr>
              <a:t>Agreement for domain participation</a:t>
            </a:r>
          </a:p>
        </p:txBody>
      </p:sp>
      <p:sp>
        <p:nvSpPr>
          <p:cNvPr id="3" name="Content Placeholder 2">
            <a:extLst>
              <a:ext uri="{FF2B5EF4-FFF2-40B4-BE49-F238E27FC236}">
                <a16:creationId xmlns:a16="http://schemas.microsoft.com/office/drawing/2014/main" id="{83043270-F9F7-4CCD-8835-4B5F198FB248}"/>
              </a:ext>
            </a:extLst>
          </p:cNvPr>
          <p:cNvSpPr>
            <a:spLocks noGrp="1"/>
          </p:cNvSpPr>
          <p:nvPr>
            <p:ph idx="1"/>
          </p:nvPr>
        </p:nvSpPr>
        <p:spPr>
          <a:xfrm>
            <a:off x="769891" y="1690688"/>
            <a:ext cx="10515600" cy="4351338"/>
          </a:xfrm>
        </p:spPr>
        <p:txBody>
          <a:bodyPr>
            <a:normAutofit/>
          </a:bodyPr>
          <a:lstStyle/>
          <a:p>
            <a:r>
              <a:rPr lang="en-AU" dirty="0">
                <a:solidFill>
                  <a:srgbClr val="1E4195"/>
                </a:solidFill>
                <a:latin typeface="Arial" panose="020B0604020202020204" pitchFamily="34" charset="0"/>
                <a:cs typeface="Arial" panose="020B0604020202020204" pitchFamily="34" charset="0"/>
              </a:rPr>
              <a:t>Complete a separate entry for each consent discussion. </a:t>
            </a:r>
          </a:p>
          <a:p>
            <a:pPr marL="0" indent="0">
              <a:buNone/>
            </a:pPr>
            <a:endParaRPr lang="en-AU" dirty="0">
              <a:solidFill>
                <a:srgbClr val="1E4195"/>
              </a:solidFill>
              <a:latin typeface="Arial" panose="020B0604020202020204" pitchFamily="34" charset="0"/>
              <a:cs typeface="Arial" panose="020B0604020202020204" pitchFamily="34" charset="0"/>
            </a:endParaRPr>
          </a:p>
          <a:p>
            <a:r>
              <a:rPr lang="en-AU" dirty="0">
                <a:solidFill>
                  <a:srgbClr val="1E4195"/>
                </a:solidFill>
                <a:latin typeface="Arial" panose="020B0604020202020204" pitchFamily="34" charset="0"/>
                <a:cs typeface="Arial" panose="020B0604020202020204" pitchFamily="34" charset="0"/>
              </a:rPr>
              <a:t>If there is ‘no outcome’ for one or more domains, save the entry and complete a new entry if / when the participant or their proxy has made a decision about their participation in those domains.</a:t>
            </a:r>
          </a:p>
          <a:p>
            <a:pPr lvl="1"/>
            <a:r>
              <a:rPr lang="en-AU" dirty="0">
                <a:solidFill>
                  <a:srgbClr val="1E4195"/>
                </a:solidFill>
                <a:latin typeface="Arial" panose="020B0604020202020204" pitchFamily="34" charset="0"/>
                <a:cs typeface="Arial" panose="020B0604020202020204" pitchFamily="34" charset="0"/>
              </a:rPr>
              <a:t>You will also be asked to confirm any previous decisions to agree to or decline participation in all other domains.</a:t>
            </a:r>
          </a:p>
        </p:txBody>
      </p:sp>
      <p:cxnSp>
        <p:nvCxnSpPr>
          <p:cNvPr id="5" name="Straight Connector 4">
            <a:extLst>
              <a:ext uri="{FF2B5EF4-FFF2-40B4-BE49-F238E27FC236}">
                <a16:creationId xmlns:a16="http://schemas.microsoft.com/office/drawing/2014/main" id="{8B0D352C-C6F7-4836-9F17-41F3E940C355}"/>
              </a:ext>
            </a:extLst>
          </p:cNvPr>
          <p:cNvCxnSpPr>
            <a:cxnSpLocks/>
          </p:cNvCxnSpPr>
          <p:nvPr/>
        </p:nvCxnSpPr>
        <p:spPr>
          <a:xfrm>
            <a:off x="769891" y="6042026"/>
            <a:ext cx="10515600" cy="0"/>
          </a:xfrm>
          <a:prstGeom prst="line">
            <a:avLst/>
          </a:prstGeom>
          <a:ln w="25400">
            <a:solidFill>
              <a:srgbClr val="1E4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91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8A34AA-1276-4EFB-8267-A184234B6E45}"/>
              </a:ext>
            </a:extLst>
          </p:cNvPr>
          <p:cNvPicPr>
            <a:picLocks noChangeAspect="1"/>
          </p:cNvPicPr>
          <p:nvPr/>
        </p:nvPicPr>
        <p:blipFill>
          <a:blip r:embed="rId2"/>
          <a:stretch>
            <a:fillRect/>
          </a:stretch>
        </p:blipFill>
        <p:spPr>
          <a:xfrm>
            <a:off x="142298" y="164342"/>
            <a:ext cx="7302875" cy="4781796"/>
          </a:xfrm>
          <a:prstGeom prst="rect">
            <a:avLst/>
          </a:prstGeom>
        </p:spPr>
      </p:pic>
      <p:cxnSp>
        <p:nvCxnSpPr>
          <p:cNvPr id="4" name="Straight Arrow Connector 3">
            <a:extLst>
              <a:ext uri="{FF2B5EF4-FFF2-40B4-BE49-F238E27FC236}">
                <a16:creationId xmlns:a16="http://schemas.microsoft.com/office/drawing/2014/main" id="{BD2DE720-28DC-4FAE-B9A5-B63520761E44}"/>
              </a:ext>
            </a:extLst>
          </p:cNvPr>
          <p:cNvCxnSpPr>
            <a:cxnSpLocks/>
            <a:stCxn id="5" idx="1"/>
            <a:endCxn id="31" idx="3"/>
          </p:cNvCxnSpPr>
          <p:nvPr/>
        </p:nvCxnSpPr>
        <p:spPr>
          <a:xfrm flipH="1">
            <a:off x="4013200" y="1102866"/>
            <a:ext cx="3860800" cy="380494"/>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CEDFBD-1150-4865-B130-07E09A5F16A6}"/>
              </a:ext>
            </a:extLst>
          </p:cNvPr>
          <p:cNvSpPr txBox="1"/>
          <p:nvPr/>
        </p:nvSpPr>
        <p:spPr>
          <a:xfrm>
            <a:off x="7874000" y="318036"/>
            <a:ext cx="3835915" cy="1569660"/>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Select the outcome of the discussion.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the participant or an appropriate proxy has declined to participate in </a:t>
            </a:r>
            <a:r>
              <a:rPr lang="en-AU" sz="1600" u="sng" dirty="0">
                <a:solidFill>
                  <a:srgbClr val="C00000"/>
                </a:solidFill>
                <a:latin typeface="Arial" panose="020B0604020202020204" pitchFamily="34" charset="0"/>
                <a:cs typeface="Arial" panose="020B0604020202020204" pitchFamily="34" charset="0"/>
              </a:rPr>
              <a:t>all </a:t>
            </a:r>
            <a:r>
              <a:rPr lang="en-AU" sz="1600" dirty="0">
                <a:solidFill>
                  <a:srgbClr val="C00000"/>
                </a:solidFill>
                <a:latin typeface="Arial" panose="020B0604020202020204" pitchFamily="34" charset="0"/>
                <a:cs typeface="Arial" panose="020B0604020202020204" pitchFamily="34" charset="0"/>
              </a:rPr>
              <a:t>domains, select ‘</a:t>
            </a:r>
            <a:r>
              <a:rPr lang="en-AU" sz="1600" i="1" dirty="0">
                <a:solidFill>
                  <a:srgbClr val="C00000"/>
                </a:solidFill>
                <a:latin typeface="Arial" panose="020B0604020202020204" pitchFamily="34" charset="0"/>
                <a:cs typeface="Arial" panose="020B0604020202020204" pitchFamily="34" charset="0"/>
              </a:rPr>
              <a:t>declined / withdrew consent for participation in all domains</a:t>
            </a:r>
            <a:r>
              <a:rPr lang="en-AU" sz="1600" dirty="0">
                <a:solidFill>
                  <a:srgbClr val="C0000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07BB3051-FDE9-4BF3-A211-BC7B8506B159}"/>
              </a:ext>
            </a:extLst>
          </p:cNvPr>
          <p:cNvSpPr txBox="1"/>
          <p:nvPr/>
        </p:nvSpPr>
        <p:spPr>
          <a:xfrm>
            <a:off x="7691119" y="2504440"/>
            <a:ext cx="4194271" cy="4031873"/>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You will then be asked to confirm consent for the use of the participant’s data.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Note that the default in REMAP-CAP is to use all data collected to the point of withdrawal. Select ‘</a:t>
            </a:r>
            <a:r>
              <a:rPr lang="en-AU" sz="1600" i="1" dirty="0">
                <a:solidFill>
                  <a:srgbClr val="C00000"/>
                </a:solidFill>
                <a:latin typeface="Arial" panose="020B0604020202020204" pitchFamily="34" charset="0"/>
                <a:cs typeface="Arial" panose="020B0604020202020204" pitchFamily="34" charset="0"/>
              </a:rPr>
              <a:t>no</a:t>
            </a:r>
            <a:r>
              <a:rPr lang="en-AU" sz="1600" dirty="0">
                <a:solidFill>
                  <a:srgbClr val="C00000"/>
                </a:solidFill>
                <a:latin typeface="Arial" panose="020B0604020202020204" pitchFamily="34" charset="0"/>
                <a:cs typeface="Arial" panose="020B0604020202020204" pitchFamily="34" charset="0"/>
              </a:rPr>
              <a:t>’ only if the participant or their proxy has explicitly stated that they do not want their data to be used.</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the participant or proxy agree to the use of data already collected, they may also chose whether or not to agree to the continued collection of data from existing medical records, and whether or not they would like to be contacted to participate in long-term follow-up.</a:t>
            </a:r>
          </a:p>
        </p:txBody>
      </p:sp>
      <p:sp>
        <p:nvSpPr>
          <p:cNvPr id="8" name="TextBox 7">
            <a:extLst>
              <a:ext uri="{FF2B5EF4-FFF2-40B4-BE49-F238E27FC236}">
                <a16:creationId xmlns:a16="http://schemas.microsoft.com/office/drawing/2014/main" id="{09317025-D1D6-4605-B4F9-81B983BF367D}"/>
              </a:ext>
            </a:extLst>
          </p:cNvPr>
          <p:cNvSpPr txBox="1"/>
          <p:nvPr/>
        </p:nvSpPr>
        <p:spPr>
          <a:xfrm>
            <a:off x="664461" y="5369841"/>
            <a:ext cx="5854255" cy="830997"/>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In some regions, participants may be asked whether their data can be used for future research. These questions will not appear in all regions. </a:t>
            </a:r>
          </a:p>
        </p:txBody>
      </p:sp>
      <p:cxnSp>
        <p:nvCxnSpPr>
          <p:cNvPr id="24" name="Straight Arrow Connector 23">
            <a:extLst>
              <a:ext uri="{FF2B5EF4-FFF2-40B4-BE49-F238E27FC236}">
                <a16:creationId xmlns:a16="http://schemas.microsoft.com/office/drawing/2014/main" id="{9E90E36E-5D26-409F-89A5-B1211353A97A}"/>
              </a:ext>
            </a:extLst>
          </p:cNvPr>
          <p:cNvCxnSpPr>
            <a:cxnSpLocks/>
            <a:stCxn id="8" idx="0"/>
            <a:endCxn id="33" idx="2"/>
          </p:cNvCxnSpPr>
          <p:nvPr/>
        </p:nvCxnSpPr>
        <p:spPr>
          <a:xfrm flipH="1" flipV="1">
            <a:off x="3339842" y="4351625"/>
            <a:ext cx="251747" cy="1018216"/>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E9CC7BD3-F75A-498A-ABFB-1AC7A861ABEB}"/>
              </a:ext>
            </a:extLst>
          </p:cNvPr>
          <p:cNvSpPr/>
          <p:nvPr/>
        </p:nvSpPr>
        <p:spPr>
          <a:xfrm>
            <a:off x="238244" y="1371599"/>
            <a:ext cx="3774956" cy="223521"/>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Rounded Corners 32">
            <a:extLst>
              <a:ext uri="{FF2B5EF4-FFF2-40B4-BE49-F238E27FC236}">
                <a16:creationId xmlns:a16="http://schemas.microsoft.com/office/drawing/2014/main" id="{C6A61183-4F13-4A42-812B-27A3CC84256F}"/>
              </a:ext>
            </a:extLst>
          </p:cNvPr>
          <p:cNvSpPr/>
          <p:nvPr/>
        </p:nvSpPr>
        <p:spPr>
          <a:xfrm>
            <a:off x="238244" y="3493915"/>
            <a:ext cx="6203196" cy="857710"/>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0258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2864B2-99CC-42B2-87C2-3E8E8440A4C5}"/>
              </a:ext>
            </a:extLst>
          </p:cNvPr>
          <p:cNvPicPr>
            <a:picLocks noChangeAspect="1"/>
          </p:cNvPicPr>
          <p:nvPr/>
        </p:nvPicPr>
        <p:blipFill rotWithShape="1">
          <a:blip r:embed="rId2"/>
          <a:srcRect t="8687"/>
          <a:stretch/>
        </p:blipFill>
        <p:spPr>
          <a:xfrm>
            <a:off x="1876208" y="1576563"/>
            <a:ext cx="8439584" cy="2997919"/>
          </a:xfrm>
          <a:prstGeom prst="rect">
            <a:avLst/>
          </a:prstGeom>
        </p:spPr>
      </p:pic>
      <p:sp>
        <p:nvSpPr>
          <p:cNvPr id="3" name="TextBox 2">
            <a:extLst>
              <a:ext uri="{FF2B5EF4-FFF2-40B4-BE49-F238E27FC236}">
                <a16:creationId xmlns:a16="http://schemas.microsoft.com/office/drawing/2014/main" id="{AB947D3D-073F-4AEE-851E-CB29378194DE}"/>
              </a:ext>
            </a:extLst>
          </p:cNvPr>
          <p:cNvSpPr txBox="1"/>
          <p:nvPr/>
        </p:nvSpPr>
        <p:spPr>
          <a:xfrm>
            <a:off x="637108" y="677991"/>
            <a:ext cx="11242904" cy="584775"/>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Once the details of the event have been entered and saved, you will be taken back to the Consent CRF landing page which displays a table summarising all consent discussions / events for the participant.</a:t>
            </a:r>
          </a:p>
        </p:txBody>
      </p:sp>
      <p:sp>
        <p:nvSpPr>
          <p:cNvPr id="5" name="TextBox 4">
            <a:extLst>
              <a:ext uri="{FF2B5EF4-FFF2-40B4-BE49-F238E27FC236}">
                <a16:creationId xmlns:a16="http://schemas.microsoft.com/office/drawing/2014/main" id="{02DDE532-AD7C-4E4C-A400-CB8C6EFAA5AB}"/>
              </a:ext>
            </a:extLst>
          </p:cNvPr>
          <p:cNvSpPr txBox="1"/>
          <p:nvPr/>
        </p:nvSpPr>
        <p:spPr>
          <a:xfrm>
            <a:off x="213982" y="4635442"/>
            <a:ext cx="2309292" cy="830997"/>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To add another discussion / event, click ‘</a:t>
            </a:r>
            <a:r>
              <a:rPr lang="en-AU" sz="1600" i="1" dirty="0">
                <a:solidFill>
                  <a:srgbClr val="C00000"/>
                </a:solidFill>
                <a:latin typeface="Arial" panose="020B0604020202020204" pitchFamily="34" charset="0"/>
                <a:cs typeface="Arial" panose="020B0604020202020204" pitchFamily="34" charset="0"/>
              </a:rPr>
              <a:t>add discussion</a:t>
            </a:r>
            <a:r>
              <a:rPr lang="en-AU" sz="1600" dirty="0">
                <a:solidFill>
                  <a:srgbClr val="C00000"/>
                </a:solidFill>
                <a:latin typeface="Arial" panose="020B0604020202020204" pitchFamily="34" charset="0"/>
                <a:cs typeface="Arial" panose="020B0604020202020204" pitchFamily="34" charset="0"/>
              </a:rPr>
              <a:t>’.</a:t>
            </a:r>
          </a:p>
        </p:txBody>
      </p:sp>
      <p:cxnSp>
        <p:nvCxnSpPr>
          <p:cNvPr id="6" name="Straight Arrow Connector 5">
            <a:extLst>
              <a:ext uri="{FF2B5EF4-FFF2-40B4-BE49-F238E27FC236}">
                <a16:creationId xmlns:a16="http://schemas.microsoft.com/office/drawing/2014/main" id="{C0864D84-9530-4329-BA81-C2C5A9089C31}"/>
              </a:ext>
            </a:extLst>
          </p:cNvPr>
          <p:cNvCxnSpPr>
            <a:cxnSpLocks/>
            <a:stCxn id="5" idx="0"/>
            <a:endCxn id="7" idx="1"/>
          </p:cNvCxnSpPr>
          <p:nvPr/>
        </p:nvCxnSpPr>
        <p:spPr>
          <a:xfrm flipV="1">
            <a:off x="1368628" y="3578114"/>
            <a:ext cx="663372" cy="1057328"/>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6F8E48FE-AAFA-47CA-B878-21D521CFB4E0}"/>
              </a:ext>
            </a:extLst>
          </p:cNvPr>
          <p:cNvSpPr/>
          <p:nvPr/>
        </p:nvSpPr>
        <p:spPr>
          <a:xfrm>
            <a:off x="2032000" y="3410474"/>
            <a:ext cx="1239520" cy="335280"/>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09006D5-0902-42C0-8458-43919A77B871}"/>
              </a:ext>
            </a:extLst>
          </p:cNvPr>
          <p:cNvSpPr txBox="1"/>
          <p:nvPr/>
        </p:nvSpPr>
        <p:spPr>
          <a:xfrm>
            <a:off x="4033520" y="4783210"/>
            <a:ext cx="7183120" cy="1815882"/>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Once all consent discussions / events have been entered and no further discussions are intended, tick this box to mark the record as complete. This may include situations where no discussions have taken place and there is no intention to have any such discussions in future.</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any further discussions do occur, you can still come back and add these events as required.</a:t>
            </a:r>
          </a:p>
        </p:txBody>
      </p:sp>
      <p:cxnSp>
        <p:nvCxnSpPr>
          <p:cNvPr id="11" name="Straight Arrow Connector 10">
            <a:extLst>
              <a:ext uri="{FF2B5EF4-FFF2-40B4-BE49-F238E27FC236}">
                <a16:creationId xmlns:a16="http://schemas.microsoft.com/office/drawing/2014/main" id="{B7BD2C53-80F4-4800-AC4C-ED1C23D8E6AB}"/>
              </a:ext>
            </a:extLst>
          </p:cNvPr>
          <p:cNvCxnSpPr>
            <a:cxnSpLocks/>
            <a:stCxn id="10" idx="0"/>
            <a:endCxn id="12" idx="3"/>
          </p:cNvCxnSpPr>
          <p:nvPr/>
        </p:nvCxnSpPr>
        <p:spPr>
          <a:xfrm flipH="1" flipV="1">
            <a:off x="4744720" y="3925197"/>
            <a:ext cx="2880360" cy="858013"/>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3A17D180-BBAF-42AE-AE43-753160610DA4}"/>
              </a:ext>
            </a:extLst>
          </p:cNvPr>
          <p:cNvSpPr/>
          <p:nvPr/>
        </p:nvSpPr>
        <p:spPr>
          <a:xfrm>
            <a:off x="2021840" y="3806714"/>
            <a:ext cx="2722880" cy="236966"/>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99611B-84DE-4B0A-B444-74B8BB14BEDE}"/>
              </a:ext>
            </a:extLst>
          </p:cNvPr>
          <p:cNvPicPr>
            <a:picLocks noChangeAspect="1"/>
          </p:cNvPicPr>
          <p:nvPr/>
        </p:nvPicPr>
        <p:blipFill rotWithShape="1">
          <a:blip r:embed="rId2"/>
          <a:srcRect t="5891"/>
          <a:stretch/>
        </p:blipFill>
        <p:spPr>
          <a:xfrm>
            <a:off x="1987339" y="528320"/>
            <a:ext cx="8217322" cy="4302877"/>
          </a:xfrm>
          <a:prstGeom prst="rect">
            <a:avLst/>
          </a:prstGeom>
        </p:spPr>
      </p:pic>
      <p:sp>
        <p:nvSpPr>
          <p:cNvPr id="4" name="TextBox 3">
            <a:extLst>
              <a:ext uri="{FF2B5EF4-FFF2-40B4-BE49-F238E27FC236}">
                <a16:creationId xmlns:a16="http://schemas.microsoft.com/office/drawing/2014/main" id="{5AA2A782-7CE7-4622-954C-15167E64B3D0}"/>
              </a:ext>
            </a:extLst>
          </p:cNvPr>
          <p:cNvSpPr txBox="1"/>
          <p:nvPr/>
        </p:nvSpPr>
        <p:spPr>
          <a:xfrm>
            <a:off x="787400" y="5247500"/>
            <a:ext cx="10637520" cy="1323439"/>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If you have entered all consent discussions, and there is no record of consent being obtained in writing from the participant, you will see the highlighted message.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this is not correct, add or update any consent events as necessary. If, however, no written consent was obtained from the participant (for any reason) click ‘</a:t>
            </a:r>
            <a:r>
              <a:rPr lang="en-AU" sz="1600" i="1" dirty="0">
                <a:solidFill>
                  <a:srgbClr val="C00000"/>
                </a:solidFill>
                <a:latin typeface="Arial" panose="020B0604020202020204" pitchFamily="34" charset="0"/>
                <a:cs typeface="Arial" panose="020B0604020202020204" pitchFamily="34" charset="0"/>
              </a:rPr>
              <a:t>confirm no written consent obtained</a:t>
            </a:r>
            <a:r>
              <a:rPr lang="en-AU" sz="1600" dirty="0">
                <a:solidFill>
                  <a:srgbClr val="C00000"/>
                </a:solidFill>
                <a:latin typeface="Arial" panose="020B0604020202020204" pitchFamily="34" charset="0"/>
                <a:cs typeface="Arial" panose="020B0604020202020204" pitchFamily="34" charset="0"/>
              </a:rPr>
              <a:t>’.</a:t>
            </a:r>
          </a:p>
        </p:txBody>
      </p:sp>
      <p:cxnSp>
        <p:nvCxnSpPr>
          <p:cNvPr id="5" name="Straight Arrow Connector 4">
            <a:extLst>
              <a:ext uri="{FF2B5EF4-FFF2-40B4-BE49-F238E27FC236}">
                <a16:creationId xmlns:a16="http://schemas.microsoft.com/office/drawing/2014/main" id="{B6B025C4-D169-470F-BC95-F2E90AADA88F}"/>
              </a:ext>
            </a:extLst>
          </p:cNvPr>
          <p:cNvCxnSpPr>
            <a:cxnSpLocks/>
            <a:stCxn id="4" idx="0"/>
            <a:endCxn id="6" idx="2"/>
          </p:cNvCxnSpPr>
          <p:nvPr/>
        </p:nvCxnSpPr>
        <p:spPr>
          <a:xfrm flipV="1">
            <a:off x="6106160" y="4378960"/>
            <a:ext cx="0" cy="868540"/>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9FE0A00-0B15-49CC-BDFE-9A780F4256AE}"/>
              </a:ext>
            </a:extLst>
          </p:cNvPr>
          <p:cNvSpPr/>
          <p:nvPr/>
        </p:nvSpPr>
        <p:spPr>
          <a:xfrm>
            <a:off x="2103119" y="3505200"/>
            <a:ext cx="8006081" cy="873760"/>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8677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8FF96F-6EA1-4A16-8494-860476BC3086}"/>
              </a:ext>
            </a:extLst>
          </p:cNvPr>
          <p:cNvPicPr>
            <a:picLocks noChangeAspect="1"/>
          </p:cNvPicPr>
          <p:nvPr/>
        </p:nvPicPr>
        <p:blipFill>
          <a:blip r:embed="rId2"/>
          <a:stretch>
            <a:fillRect/>
          </a:stretch>
        </p:blipFill>
        <p:spPr>
          <a:xfrm>
            <a:off x="309693" y="1508838"/>
            <a:ext cx="7995059" cy="3459401"/>
          </a:xfrm>
          <a:prstGeom prst="rect">
            <a:avLst/>
          </a:prstGeom>
        </p:spPr>
      </p:pic>
      <p:sp>
        <p:nvSpPr>
          <p:cNvPr id="3" name="TextBox 2">
            <a:extLst>
              <a:ext uri="{FF2B5EF4-FFF2-40B4-BE49-F238E27FC236}">
                <a16:creationId xmlns:a16="http://schemas.microsoft.com/office/drawing/2014/main" id="{CFF0D4D2-ADBC-4ED5-A7A8-030BAFE6FB6B}"/>
              </a:ext>
            </a:extLst>
          </p:cNvPr>
          <p:cNvSpPr txBox="1"/>
          <p:nvPr/>
        </p:nvSpPr>
        <p:spPr>
          <a:xfrm>
            <a:off x="2448560" y="333130"/>
            <a:ext cx="9225280" cy="1077218"/>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Select the reason why consent was not obtained in writing from the participant. </a:t>
            </a:r>
          </a:p>
          <a:p>
            <a:r>
              <a:rPr lang="en-AU" sz="1600" dirty="0">
                <a:solidFill>
                  <a:srgbClr val="C00000"/>
                </a:solidFill>
                <a:latin typeface="Arial" panose="020B0604020202020204" pitchFamily="34" charset="0"/>
                <a:cs typeface="Arial" panose="020B0604020202020204" pitchFamily="34" charset="0"/>
              </a:rPr>
              <a:t>It is acknowledged that there may be situations where it is not possible or necessary to obtain written consent from the participant, but this question will help us to understand why it was not obtained. </a:t>
            </a:r>
          </a:p>
        </p:txBody>
      </p:sp>
      <p:sp>
        <p:nvSpPr>
          <p:cNvPr id="7" name="TextBox 6">
            <a:extLst>
              <a:ext uri="{FF2B5EF4-FFF2-40B4-BE49-F238E27FC236}">
                <a16:creationId xmlns:a16="http://schemas.microsoft.com/office/drawing/2014/main" id="{BDC92730-1F6A-406F-870B-A4997F78F1A3}"/>
              </a:ext>
            </a:extLst>
          </p:cNvPr>
          <p:cNvSpPr txBox="1"/>
          <p:nvPr/>
        </p:nvSpPr>
        <p:spPr>
          <a:xfrm>
            <a:off x="4480560" y="4705750"/>
            <a:ext cx="7121542" cy="1569660"/>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Please indicate whether the participant’s data can be used in the absence of written consent from the participant according to your local regulations, and the date of approval for this (if applicable).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you are unsure of how to answer this, or have any questions, please contact your Regional Coordinators for assistance.</a:t>
            </a:r>
          </a:p>
        </p:txBody>
      </p:sp>
    </p:spTree>
    <p:extLst>
      <p:ext uri="{BB962C8B-B14F-4D97-AF65-F5344CB8AC3E}">
        <p14:creationId xmlns:p14="http://schemas.microsoft.com/office/powerpoint/2010/main" val="123756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2766218"/>
            <a:ext cx="6040212" cy="1325563"/>
          </a:xfrm>
        </p:spPr>
        <p:txBody>
          <a:bodyPr>
            <a:normAutofit/>
          </a:bodyPr>
          <a:lstStyle/>
          <a:p>
            <a:r>
              <a:rPr lang="en-AU" sz="3600" dirty="0">
                <a:solidFill>
                  <a:srgbClr val="A73046"/>
                </a:solidFill>
                <a:latin typeface="Arial" panose="020B0604020202020204" pitchFamily="34" charset="0"/>
                <a:cs typeface="Arial" panose="020B0604020202020204" pitchFamily="34" charset="0"/>
              </a:rPr>
              <a:t>Updates to the REMAP-CAP Consent CRF</a:t>
            </a:r>
          </a:p>
        </p:txBody>
      </p:sp>
      <p:pic>
        <p:nvPicPr>
          <p:cNvPr id="9" name="Picture 8">
            <a:extLst>
              <a:ext uri="{FF2B5EF4-FFF2-40B4-BE49-F238E27FC236}">
                <a16:creationId xmlns:a16="http://schemas.microsoft.com/office/drawing/2014/main" id="{88EE0C6B-3591-4DD8-8D22-9426AA83ED58}"/>
              </a:ext>
            </a:extLst>
          </p:cNvPr>
          <p:cNvPicPr>
            <a:picLocks noChangeAspect="1"/>
          </p:cNvPicPr>
          <p:nvPr/>
        </p:nvPicPr>
        <p:blipFill rotWithShape="1">
          <a:blip r:embed="rId2">
            <a:extLst>
              <a:ext uri="{28A0092B-C50C-407E-A947-70E740481C1C}">
                <a14:useLocalDpi xmlns:a14="http://schemas.microsoft.com/office/drawing/2010/main" val="0"/>
              </a:ext>
            </a:extLst>
          </a:blip>
          <a:srcRect l="62933" t="15082" r="17066" b="58054"/>
          <a:stretch/>
        </p:blipFill>
        <p:spPr>
          <a:xfrm rot="5400000" flipH="1">
            <a:off x="10203180" y="4869179"/>
            <a:ext cx="1371600" cy="2606040"/>
          </a:xfrm>
          <a:prstGeom prst="rect">
            <a:avLst/>
          </a:prstGeom>
        </p:spPr>
      </p:pic>
    </p:spTree>
    <p:extLst>
      <p:ext uri="{BB962C8B-B14F-4D97-AF65-F5344CB8AC3E}">
        <p14:creationId xmlns:p14="http://schemas.microsoft.com/office/powerpoint/2010/main" val="7635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365125"/>
            <a:ext cx="10515600" cy="1325563"/>
          </a:xfrm>
        </p:spPr>
        <p:txBody>
          <a:bodyPr/>
          <a:lstStyle/>
          <a:p>
            <a:r>
              <a:rPr lang="en-AU" dirty="0">
                <a:solidFill>
                  <a:srgbClr val="1E4195"/>
                </a:solidFill>
                <a:latin typeface="Arial" panose="020B0604020202020204" pitchFamily="34" charset="0"/>
                <a:cs typeface="Arial" panose="020B0604020202020204" pitchFamily="34" charset="0"/>
              </a:rPr>
              <a:t>Consent Case Report Form</a:t>
            </a:r>
          </a:p>
        </p:txBody>
      </p:sp>
      <p:sp>
        <p:nvSpPr>
          <p:cNvPr id="3" name="Content Placeholder 2">
            <a:extLst>
              <a:ext uri="{FF2B5EF4-FFF2-40B4-BE49-F238E27FC236}">
                <a16:creationId xmlns:a16="http://schemas.microsoft.com/office/drawing/2014/main" id="{83043270-F9F7-4CCD-8835-4B5F198FB248}"/>
              </a:ext>
            </a:extLst>
          </p:cNvPr>
          <p:cNvSpPr>
            <a:spLocks noGrp="1"/>
          </p:cNvSpPr>
          <p:nvPr>
            <p:ph idx="1"/>
          </p:nvPr>
        </p:nvSpPr>
        <p:spPr>
          <a:xfrm>
            <a:off x="769891" y="1690688"/>
            <a:ext cx="10515600" cy="4351338"/>
          </a:xfrm>
        </p:spPr>
        <p:txBody>
          <a:bodyPr>
            <a:normAutofit/>
          </a:bodyPr>
          <a:lstStyle/>
          <a:p>
            <a:r>
              <a:rPr lang="en-AU" dirty="0">
                <a:solidFill>
                  <a:srgbClr val="1E4195"/>
                </a:solidFill>
                <a:latin typeface="Arial" panose="020B0604020202020204" pitchFamily="34" charset="0"/>
                <a:cs typeface="Arial" panose="020B0604020202020204" pitchFamily="34" charset="0"/>
              </a:rPr>
              <a:t>We have undertaken a thorough review of the REMAP-CAP CRF, and are in the process of updating both the eligibility module and eCRF.</a:t>
            </a:r>
          </a:p>
          <a:p>
            <a:endParaRPr lang="en-AU" dirty="0">
              <a:solidFill>
                <a:srgbClr val="1E4195"/>
              </a:solidFill>
              <a:latin typeface="Arial" panose="020B0604020202020204" pitchFamily="34" charset="0"/>
              <a:cs typeface="Arial" panose="020B0604020202020204" pitchFamily="34" charset="0"/>
            </a:endParaRPr>
          </a:p>
          <a:p>
            <a:r>
              <a:rPr lang="en-AU" dirty="0">
                <a:solidFill>
                  <a:srgbClr val="1E4195"/>
                </a:solidFill>
                <a:latin typeface="Arial" panose="020B0604020202020204" pitchFamily="34" charset="0"/>
                <a:cs typeface="Arial" panose="020B0604020202020204" pitchFamily="34" charset="0"/>
              </a:rPr>
              <a:t>A number of limitations of the existing Consent CRF have been raised by various stakeholders, and this has led to a complete redesign of the Consent CRF.</a:t>
            </a:r>
          </a:p>
          <a:p>
            <a:pPr lvl="1"/>
            <a:r>
              <a:rPr lang="en-AU" dirty="0">
                <a:solidFill>
                  <a:srgbClr val="1E4195"/>
                </a:solidFill>
                <a:latin typeface="Arial" panose="020B0604020202020204" pitchFamily="34" charset="0"/>
                <a:cs typeface="Arial" panose="020B0604020202020204" pitchFamily="34" charset="0"/>
              </a:rPr>
              <a:t>Updates to this form have been prioritised ahead of changes to other forms in the eCRF</a:t>
            </a:r>
          </a:p>
        </p:txBody>
      </p:sp>
      <p:cxnSp>
        <p:nvCxnSpPr>
          <p:cNvPr id="5" name="Straight Connector 4">
            <a:extLst>
              <a:ext uri="{FF2B5EF4-FFF2-40B4-BE49-F238E27FC236}">
                <a16:creationId xmlns:a16="http://schemas.microsoft.com/office/drawing/2014/main" id="{8B0D352C-C6F7-4836-9F17-41F3E940C355}"/>
              </a:ext>
            </a:extLst>
          </p:cNvPr>
          <p:cNvCxnSpPr>
            <a:cxnSpLocks/>
          </p:cNvCxnSpPr>
          <p:nvPr/>
        </p:nvCxnSpPr>
        <p:spPr>
          <a:xfrm>
            <a:off x="769891" y="6042026"/>
            <a:ext cx="10515600" cy="0"/>
          </a:xfrm>
          <a:prstGeom prst="line">
            <a:avLst/>
          </a:prstGeom>
          <a:ln w="25400">
            <a:solidFill>
              <a:srgbClr val="1E4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078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365125"/>
            <a:ext cx="10515600" cy="1325563"/>
          </a:xfrm>
        </p:spPr>
        <p:txBody>
          <a:bodyPr/>
          <a:lstStyle/>
          <a:p>
            <a:r>
              <a:rPr lang="en-AU" dirty="0">
                <a:solidFill>
                  <a:srgbClr val="1E4195"/>
                </a:solidFill>
                <a:latin typeface="Arial" panose="020B0604020202020204" pitchFamily="34" charset="0"/>
                <a:cs typeface="Arial" panose="020B0604020202020204" pitchFamily="34" charset="0"/>
              </a:rPr>
              <a:t>Consent Case Report Form</a:t>
            </a:r>
          </a:p>
        </p:txBody>
      </p:sp>
      <p:sp>
        <p:nvSpPr>
          <p:cNvPr id="3" name="Content Placeholder 2">
            <a:extLst>
              <a:ext uri="{FF2B5EF4-FFF2-40B4-BE49-F238E27FC236}">
                <a16:creationId xmlns:a16="http://schemas.microsoft.com/office/drawing/2014/main" id="{83043270-F9F7-4CCD-8835-4B5F198FB248}"/>
              </a:ext>
            </a:extLst>
          </p:cNvPr>
          <p:cNvSpPr>
            <a:spLocks noGrp="1"/>
          </p:cNvSpPr>
          <p:nvPr>
            <p:ph idx="1"/>
          </p:nvPr>
        </p:nvSpPr>
        <p:spPr>
          <a:xfrm>
            <a:off x="769891" y="1690688"/>
            <a:ext cx="10515600" cy="4351338"/>
          </a:xfrm>
        </p:spPr>
        <p:txBody>
          <a:bodyPr/>
          <a:lstStyle/>
          <a:p>
            <a:r>
              <a:rPr lang="en-AU" dirty="0">
                <a:solidFill>
                  <a:srgbClr val="1E4195"/>
                </a:solidFill>
                <a:latin typeface="Arial" panose="020B0604020202020204" pitchFamily="34" charset="0"/>
                <a:cs typeface="Arial" panose="020B0604020202020204" pitchFamily="34" charset="0"/>
              </a:rPr>
              <a:t>These changes aim to:</a:t>
            </a:r>
          </a:p>
          <a:p>
            <a:pPr lvl="1"/>
            <a:r>
              <a:rPr lang="en-AU" dirty="0">
                <a:solidFill>
                  <a:srgbClr val="1E4195"/>
                </a:solidFill>
                <a:latin typeface="Arial" panose="020B0604020202020204" pitchFamily="34" charset="0"/>
                <a:cs typeface="Arial" panose="020B0604020202020204" pitchFamily="34" charset="0"/>
              </a:rPr>
              <a:t>More clearly document a range of consent discussions and scenarios</a:t>
            </a:r>
          </a:p>
          <a:p>
            <a:pPr lvl="1"/>
            <a:r>
              <a:rPr lang="en-AU" dirty="0">
                <a:solidFill>
                  <a:srgbClr val="1E4195"/>
                </a:solidFill>
                <a:latin typeface="Arial" panose="020B0604020202020204" pitchFamily="34" charset="0"/>
                <a:cs typeface="Arial" panose="020B0604020202020204" pitchFamily="34" charset="0"/>
              </a:rPr>
              <a:t>Accommodate region-specific consent requirements</a:t>
            </a:r>
          </a:p>
          <a:p>
            <a:pPr lvl="1"/>
            <a:r>
              <a:rPr lang="en-AU" dirty="0">
                <a:solidFill>
                  <a:srgbClr val="1E4195"/>
                </a:solidFill>
                <a:latin typeface="Arial" panose="020B0604020202020204" pitchFamily="34" charset="0"/>
                <a:cs typeface="Arial" panose="020B0604020202020204" pitchFamily="34" charset="0"/>
              </a:rPr>
              <a:t>More easily identify situations where appropriate consent may not have not been obtained</a:t>
            </a:r>
          </a:p>
          <a:p>
            <a:pPr lvl="1"/>
            <a:r>
              <a:rPr lang="en-AU" dirty="0">
                <a:solidFill>
                  <a:srgbClr val="1E4195"/>
                </a:solidFill>
                <a:latin typeface="Arial" panose="020B0604020202020204" pitchFamily="34" charset="0"/>
                <a:cs typeface="Arial" panose="020B0604020202020204" pitchFamily="34" charset="0"/>
              </a:rPr>
              <a:t>Avoid unnecessary or ambiguous questions</a:t>
            </a:r>
          </a:p>
          <a:p>
            <a:pPr lvl="1"/>
            <a:endParaRPr lang="en-AU" dirty="0">
              <a:solidFill>
                <a:srgbClr val="1E4195"/>
              </a:solidFill>
              <a:latin typeface="Arial" panose="020B0604020202020204" pitchFamily="34" charset="0"/>
              <a:cs typeface="Arial" panose="020B0604020202020204" pitchFamily="34" charset="0"/>
            </a:endParaRPr>
          </a:p>
          <a:p>
            <a:r>
              <a:rPr lang="en-AU" dirty="0">
                <a:solidFill>
                  <a:srgbClr val="1E4195"/>
                </a:solidFill>
                <a:latin typeface="Arial" panose="020B0604020202020204" pitchFamily="34" charset="0"/>
                <a:cs typeface="Arial" panose="020B0604020202020204" pitchFamily="34" charset="0"/>
              </a:rPr>
              <a:t>The updated Consent CRF will apply to all participants randomised after 18</a:t>
            </a:r>
            <a:r>
              <a:rPr lang="en-AU" baseline="30000" dirty="0">
                <a:solidFill>
                  <a:srgbClr val="1E4195"/>
                </a:solidFill>
                <a:latin typeface="Arial" panose="020B0604020202020204" pitchFamily="34" charset="0"/>
                <a:cs typeface="Arial" panose="020B0604020202020204" pitchFamily="34" charset="0"/>
              </a:rPr>
              <a:t>th</a:t>
            </a:r>
            <a:r>
              <a:rPr lang="en-AU" dirty="0">
                <a:solidFill>
                  <a:srgbClr val="1E4195"/>
                </a:solidFill>
                <a:latin typeface="Arial" panose="020B0604020202020204" pitchFamily="34" charset="0"/>
                <a:cs typeface="Arial" panose="020B0604020202020204" pitchFamily="34" charset="0"/>
              </a:rPr>
              <a:t> July, 2024. No changes are required for existing participants.</a:t>
            </a:r>
          </a:p>
        </p:txBody>
      </p:sp>
      <p:cxnSp>
        <p:nvCxnSpPr>
          <p:cNvPr id="5" name="Straight Connector 4">
            <a:extLst>
              <a:ext uri="{FF2B5EF4-FFF2-40B4-BE49-F238E27FC236}">
                <a16:creationId xmlns:a16="http://schemas.microsoft.com/office/drawing/2014/main" id="{8B0D352C-C6F7-4836-9F17-41F3E940C355}"/>
              </a:ext>
            </a:extLst>
          </p:cNvPr>
          <p:cNvCxnSpPr>
            <a:cxnSpLocks/>
          </p:cNvCxnSpPr>
          <p:nvPr/>
        </p:nvCxnSpPr>
        <p:spPr>
          <a:xfrm>
            <a:off x="769891" y="6042026"/>
            <a:ext cx="10515600" cy="0"/>
          </a:xfrm>
          <a:prstGeom prst="line">
            <a:avLst/>
          </a:prstGeom>
          <a:ln w="25400">
            <a:solidFill>
              <a:srgbClr val="1E4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04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2766218"/>
            <a:ext cx="6040212" cy="1325563"/>
          </a:xfrm>
        </p:spPr>
        <p:txBody>
          <a:bodyPr>
            <a:normAutofit/>
          </a:bodyPr>
          <a:lstStyle/>
          <a:p>
            <a:r>
              <a:rPr lang="en-AU" sz="3600" dirty="0">
                <a:solidFill>
                  <a:srgbClr val="A73046"/>
                </a:solidFill>
                <a:latin typeface="Arial" panose="020B0604020202020204" pitchFamily="34" charset="0"/>
                <a:cs typeface="Arial" panose="020B0604020202020204" pitchFamily="34" charset="0"/>
              </a:rPr>
              <a:t>Completing the Consent CRF</a:t>
            </a:r>
          </a:p>
        </p:txBody>
      </p:sp>
      <p:pic>
        <p:nvPicPr>
          <p:cNvPr id="9" name="Picture 8">
            <a:extLst>
              <a:ext uri="{FF2B5EF4-FFF2-40B4-BE49-F238E27FC236}">
                <a16:creationId xmlns:a16="http://schemas.microsoft.com/office/drawing/2014/main" id="{88EE0C6B-3591-4DD8-8D22-9426AA83ED58}"/>
              </a:ext>
            </a:extLst>
          </p:cNvPr>
          <p:cNvPicPr>
            <a:picLocks noChangeAspect="1"/>
          </p:cNvPicPr>
          <p:nvPr/>
        </p:nvPicPr>
        <p:blipFill rotWithShape="1">
          <a:blip r:embed="rId2">
            <a:extLst>
              <a:ext uri="{28A0092B-C50C-407E-A947-70E740481C1C}">
                <a14:useLocalDpi xmlns:a14="http://schemas.microsoft.com/office/drawing/2010/main" val="0"/>
              </a:ext>
            </a:extLst>
          </a:blip>
          <a:srcRect l="62933" t="15082" r="17066" b="58054"/>
          <a:stretch/>
        </p:blipFill>
        <p:spPr>
          <a:xfrm rot="5400000" flipH="1">
            <a:off x="10203180" y="4869179"/>
            <a:ext cx="1371600" cy="2606040"/>
          </a:xfrm>
          <a:prstGeom prst="rect">
            <a:avLst/>
          </a:prstGeom>
        </p:spPr>
      </p:pic>
    </p:spTree>
    <p:extLst>
      <p:ext uri="{BB962C8B-B14F-4D97-AF65-F5344CB8AC3E}">
        <p14:creationId xmlns:p14="http://schemas.microsoft.com/office/powerpoint/2010/main" val="180682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9AF3-59DA-43F0-9803-6C8BFE4FC717}"/>
              </a:ext>
            </a:extLst>
          </p:cNvPr>
          <p:cNvSpPr>
            <a:spLocks noGrp="1"/>
          </p:cNvSpPr>
          <p:nvPr>
            <p:ph type="title"/>
          </p:nvPr>
        </p:nvSpPr>
        <p:spPr>
          <a:xfrm>
            <a:off x="769891" y="365125"/>
            <a:ext cx="10515600" cy="1325563"/>
          </a:xfrm>
        </p:spPr>
        <p:txBody>
          <a:bodyPr/>
          <a:lstStyle/>
          <a:p>
            <a:r>
              <a:rPr lang="en-AU" dirty="0">
                <a:solidFill>
                  <a:srgbClr val="1E4195"/>
                </a:solidFill>
                <a:latin typeface="Arial" panose="020B0604020202020204" pitchFamily="34" charset="0"/>
                <a:cs typeface="Arial" panose="020B0604020202020204" pitchFamily="34" charset="0"/>
              </a:rPr>
              <a:t>General guidance</a:t>
            </a:r>
          </a:p>
        </p:txBody>
      </p:sp>
      <p:sp>
        <p:nvSpPr>
          <p:cNvPr id="3" name="Content Placeholder 2">
            <a:extLst>
              <a:ext uri="{FF2B5EF4-FFF2-40B4-BE49-F238E27FC236}">
                <a16:creationId xmlns:a16="http://schemas.microsoft.com/office/drawing/2014/main" id="{83043270-F9F7-4CCD-8835-4B5F198FB248}"/>
              </a:ext>
            </a:extLst>
          </p:cNvPr>
          <p:cNvSpPr>
            <a:spLocks noGrp="1"/>
          </p:cNvSpPr>
          <p:nvPr>
            <p:ph idx="1"/>
          </p:nvPr>
        </p:nvSpPr>
        <p:spPr>
          <a:xfrm>
            <a:off x="769891" y="1690688"/>
            <a:ext cx="10515600" cy="4351338"/>
          </a:xfrm>
        </p:spPr>
        <p:txBody>
          <a:bodyPr/>
          <a:lstStyle/>
          <a:p>
            <a:r>
              <a:rPr lang="en-AU" dirty="0">
                <a:solidFill>
                  <a:srgbClr val="1E4195"/>
                </a:solidFill>
                <a:latin typeface="Arial" panose="020B0604020202020204" pitchFamily="34" charset="0"/>
                <a:cs typeface="Arial" panose="020B0604020202020204" pitchFamily="34" charset="0"/>
              </a:rPr>
              <a:t>Enter all consent discussions that have occurred, including those with no decision / outcome</a:t>
            </a:r>
          </a:p>
          <a:p>
            <a:r>
              <a:rPr lang="en-AU" dirty="0">
                <a:solidFill>
                  <a:srgbClr val="1E4195"/>
                </a:solidFill>
                <a:latin typeface="Arial" panose="020B0604020202020204" pitchFamily="34" charset="0"/>
                <a:cs typeface="Arial" panose="020B0604020202020204" pitchFamily="34" charset="0"/>
              </a:rPr>
              <a:t>Contact your regional coordinating centre if you are unsure how a particular question should be answered.</a:t>
            </a:r>
          </a:p>
          <a:p>
            <a:r>
              <a:rPr lang="en-AU" dirty="0">
                <a:solidFill>
                  <a:srgbClr val="1E4195"/>
                </a:solidFill>
                <a:latin typeface="Arial" panose="020B0604020202020204" pitchFamily="34" charset="0"/>
                <a:cs typeface="Arial" panose="020B0604020202020204" pitchFamily="34" charset="0"/>
              </a:rPr>
              <a:t>If consent is not obtained in writing from the participant, you will be asked to provide a reason why it has not.</a:t>
            </a:r>
          </a:p>
          <a:p>
            <a:pPr lvl="1"/>
            <a:r>
              <a:rPr lang="en-AU" dirty="0">
                <a:solidFill>
                  <a:srgbClr val="1E4195"/>
                </a:solidFill>
                <a:latin typeface="Arial" panose="020B0604020202020204" pitchFamily="34" charset="0"/>
                <a:cs typeface="Arial" panose="020B0604020202020204" pitchFamily="34" charset="0"/>
              </a:rPr>
              <a:t>It is recognised that, while every attempt will be made to obtain consent in writing from the participant, this may not be possible or necessary in every instance.</a:t>
            </a:r>
          </a:p>
          <a:p>
            <a:endParaRPr lang="en-AU" dirty="0">
              <a:solidFill>
                <a:srgbClr val="1E4195"/>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B0D352C-C6F7-4836-9F17-41F3E940C355}"/>
              </a:ext>
            </a:extLst>
          </p:cNvPr>
          <p:cNvCxnSpPr>
            <a:cxnSpLocks/>
          </p:cNvCxnSpPr>
          <p:nvPr/>
        </p:nvCxnSpPr>
        <p:spPr>
          <a:xfrm>
            <a:off x="769891" y="6042026"/>
            <a:ext cx="10515600" cy="0"/>
          </a:xfrm>
          <a:prstGeom prst="line">
            <a:avLst/>
          </a:prstGeom>
          <a:ln w="25400">
            <a:solidFill>
              <a:srgbClr val="1E4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11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6ECC2-A601-4D74-B7D5-36233DD57759}"/>
              </a:ext>
            </a:extLst>
          </p:cNvPr>
          <p:cNvPicPr>
            <a:picLocks noChangeAspect="1"/>
          </p:cNvPicPr>
          <p:nvPr/>
        </p:nvPicPr>
        <p:blipFill rotWithShape="1">
          <a:blip r:embed="rId2"/>
          <a:srcRect t="11737" r="12103"/>
          <a:stretch/>
        </p:blipFill>
        <p:spPr>
          <a:xfrm>
            <a:off x="597838" y="3048000"/>
            <a:ext cx="10621546" cy="2396358"/>
          </a:xfrm>
          <a:prstGeom prst="rect">
            <a:avLst/>
          </a:prstGeom>
        </p:spPr>
      </p:pic>
      <p:sp>
        <p:nvSpPr>
          <p:cNvPr id="9" name="Rectangle: Rounded Corners 8">
            <a:extLst>
              <a:ext uri="{FF2B5EF4-FFF2-40B4-BE49-F238E27FC236}">
                <a16:creationId xmlns:a16="http://schemas.microsoft.com/office/drawing/2014/main" id="{95E8F0C7-C91A-4121-8D7D-31234ED9C02E}"/>
              </a:ext>
            </a:extLst>
          </p:cNvPr>
          <p:cNvSpPr/>
          <p:nvPr/>
        </p:nvSpPr>
        <p:spPr>
          <a:xfrm>
            <a:off x="755490" y="4109545"/>
            <a:ext cx="1672400" cy="270642"/>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a16="http://schemas.microsoft.com/office/drawing/2014/main" id="{47095D71-83BD-45FB-9F90-89C1E2925683}"/>
              </a:ext>
            </a:extLst>
          </p:cNvPr>
          <p:cNvCxnSpPr>
            <a:cxnSpLocks/>
            <a:stCxn id="21" idx="1"/>
            <a:endCxn id="9" idx="3"/>
          </p:cNvCxnSpPr>
          <p:nvPr/>
        </p:nvCxnSpPr>
        <p:spPr>
          <a:xfrm flipH="1">
            <a:off x="2427890" y="1222646"/>
            <a:ext cx="4172606" cy="3022220"/>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A221EF-4254-40A4-BA59-4EB36E1BD803}"/>
              </a:ext>
            </a:extLst>
          </p:cNvPr>
          <p:cNvSpPr txBox="1"/>
          <p:nvPr/>
        </p:nvSpPr>
        <p:spPr>
          <a:xfrm>
            <a:off x="6600496" y="437816"/>
            <a:ext cx="4855779" cy="1569660"/>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To add a consent discussion / event, navigate to the participant’s Consent CRF and click ‘</a:t>
            </a:r>
            <a:r>
              <a:rPr lang="en-AU" sz="1600" i="1" dirty="0">
                <a:solidFill>
                  <a:srgbClr val="C00000"/>
                </a:solidFill>
                <a:latin typeface="Arial" panose="020B0604020202020204" pitchFamily="34" charset="0"/>
                <a:cs typeface="Arial" panose="020B0604020202020204" pitchFamily="34" charset="0"/>
              </a:rPr>
              <a:t>add discussion</a:t>
            </a:r>
            <a:r>
              <a:rPr lang="en-AU" sz="1600" dirty="0">
                <a:solidFill>
                  <a:srgbClr val="C00000"/>
                </a:solidFill>
                <a:latin typeface="Arial" panose="020B0604020202020204" pitchFamily="34" charset="0"/>
                <a:cs typeface="Arial" panose="020B0604020202020204" pitchFamily="34" charset="0"/>
              </a:rPr>
              <a:t>’.</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Each consent discussion or event should be added separately.</a:t>
            </a:r>
          </a:p>
        </p:txBody>
      </p:sp>
    </p:spTree>
    <p:extLst>
      <p:ext uri="{BB962C8B-B14F-4D97-AF65-F5344CB8AC3E}">
        <p14:creationId xmlns:p14="http://schemas.microsoft.com/office/powerpoint/2010/main" val="120552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68C9C-2C17-45C4-89A5-4CDF409DA46C}"/>
              </a:ext>
            </a:extLst>
          </p:cNvPr>
          <p:cNvPicPr>
            <a:picLocks noChangeAspect="1"/>
          </p:cNvPicPr>
          <p:nvPr/>
        </p:nvPicPr>
        <p:blipFill rotWithShape="1">
          <a:blip r:embed="rId2"/>
          <a:srcRect t="10433"/>
          <a:stretch/>
        </p:blipFill>
        <p:spPr>
          <a:xfrm>
            <a:off x="532884" y="1198879"/>
            <a:ext cx="7258423" cy="3691361"/>
          </a:xfrm>
          <a:prstGeom prst="rect">
            <a:avLst/>
          </a:prstGeom>
        </p:spPr>
      </p:pic>
      <p:cxnSp>
        <p:nvCxnSpPr>
          <p:cNvPr id="6" name="Straight Arrow Connector 5">
            <a:extLst>
              <a:ext uri="{FF2B5EF4-FFF2-40B4-BE49-F238E27FC236}">
                <a16:creationId xmlns:a16="http://schemas.microsoft.com/office/drawing/2014/main" id="{276DAE5F-5BA1-41C8-A5E2-8295DCDC170E}"/>
              </a:ext>
            </a:extLst>
          </p:cNvPr>
          <p:cNvCxnSpPr>
            <a:cxnSpLocks/>
            <a:stCxn id="7" idx="1"/>
          </p:cNvCxnSpPr>
          <p:nvPr/>
        </p:nvCxnSpPr>
        <p:spPr>
          <a:xfrm flipH="1" flipV="1">
            <a:off x="7284720" y="2092960"/>
            <a:ext cx="1336907" cy="1261368"/>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6CE8905-942F-46DB-9E9F-1F6297431E4F}"/>
              </a:ext>
            </a:extLst>
          </p:cNvPr>
          <p:cNvSpPr txBox="1"/>
          <p:nvPr/>
        </p:nvSpPr>
        <p:spPr>
          <a:xfrm>
            <a:off x="8621627" y="1338391"/>
            <a:ext cx="3037489" cy="4031873"/>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Enter the date and time of the discussion, and who the discussion was with.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Note that ‘</a:t>
            </a:r>
            <a:r>
              <a:rPr lang="en-AU" sz="1600" i="1" dirty="0">
                <a:solidFill>
                  <a:srgbClr val="C00000"/>
                </a:solidFill>
                <a:latin typeface="Arial" panose="020B0604020202020204" pitchFamily="34" charset="0"/>
                <a:cs typeface="Arial" panose="020B0604020202020204" pitchFamily="34" charset="0"/>
              </a:rPr>
              <a:t>professional legal representative</a:t>
            </a:r>
            <a:r>
              <a:rPr lang="en-AU" sz="1600" dirty="0">
                <a:solidFill>
                  <a:srgbClr val="C00000"/>
                </a:solidFill>
                <a:latin typeface="Arial" panose="020B0604020202020204" pitchFamily="34" charset="0"/>
                <a:cs typeface="Arial" panose="020B0604020202020204" pitchFamily="34" charset="0"/>
              </a:rPr>
              <a:t>’ will only appear if this is permitted in your region.</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a:t>
            </a:r>
            <a:r>
              <a:rPr lang="en-AU" sz="1600" i="1" dirty="0">
                <a:solidFill>
                  <a:srgbClr val="C00000"/>
                </a:solidFill>
                <a:latin typeface="Arial" panose="020B0604020202020204" pitchFamily="34" charset="0"/>
                <a:cs typeface="Arial" panose="020B0604020202020204" pitchFamily="34" charset="0"/>
              </a:rPr>
              <a:t>other</a:t>
            </a:r>
            <a:r>
              <a:rPr lang="en-AU" sz="1600" dirty="0">
                <a:solidFill>
                  <a:srgbClr val="C00000"/>
                </a:solidFill>
                <a:latin typeface="Arial" panose="020B0604020202020204" pitchFamily="34" charset="0"/>
                <a:cs typeface="Arial" panose="020B0604020202020204" pitchFamily="34" charset="0"/>
              </a:rPr>
              <a:t>’ is selected, you will be asked to specify who the discussion was with. Enter the relationship of the individual to the participant, or their position. </a:t>
            </a:r>
            <a:r>
              <a:rPr lang="en-AU" sz="1600" u="sng" dirty="0">
                <a:solidFill>
                  <a:srgbClr val="C00000"/>
                </a:solidFill>
                <a:latin typeface="Arial" panose="020B0604020202020204" pitchFamily="34" charset="0"/>
                <a:cs typeface="Arial" panose="020B0604020202020204" pitchFamily="34" charset="0"/>
              </a:rPr>
              <a:t>Do not</a:t>
            </a:r>
            <a:r>
              <a:rPr lang="en-AU" sz="1600" dirty="0">
                <a:solidFill>
                  <a:srgbClr val="C00000"/>
                </a:solidFill>
                <a:latin typeface="Arial" panose="020B0604020202020204" pitchFamily="34" charset="0"/>
                <a:cs typeface="Arial" panose="020B0604020202020204" pitchFamily="34" charset="0"/>
              </a:rPr>
              <a:t> enter the name of the individual.</a:t>
            </a:r>
          </a:p>
        </p:txBody>
      </p:sp>
      <p:sp>
        <p:nvSpPr>
          <p:cNvPr id="5" name="TextBox 4">
            <a:extLst>
              <a:ext uri="{FF2B5EF4-FFF2-40B4-BE49-F238E27FC236}">
                <a16:creationId xmlns:a16="http://schemas.microsoft.com/office/drawing/2014/main" id="{1F43D7F2-DB48-41EE-B5B2-0620D6894ABF}"/>
              </a:ext>
            </a:extLst>
          </p:cNvPr>
          <p:cNvSpPr txBox="1"/>
          <p:nvPr/>
        </p:nvSpPr>
        <p:spPr>
          <a:xfrm>
            <a:off x="400804" y="4997401"/>
            <a:ext cx="7920236" cy="1569660"/>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If more than one individual was present during the discussion, select the individual who provided the decision (either to agree to or decline participation) in writing or verbally.</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no decision was made at the time of the discussion, select </a:t>
            </a:r>
            <a:r>
              <a:rPr lang="en-AU" sz="1600" i="1" dirty="0">
                <a:solidFill>
                  <a:srgbClr val="C00000"/>
                </a:solidFill>
                <a:latin typeface="Arial" panose="020B0604020202020204" pitchFamily="34" charset="0"/>
                <a:cs typeface="Arial" panose="020B0604020202020204" pitchFamily="34" charset="0"/>
              </a:rPr>
              <a:t>participant</a:t>
            </a:r>
            <a:r>
              <a:rPr lang="en-AU" sz="1600" dirty="0">
                <a:solidFill>
                  <a:srgbClr val="C00000"/>
                </a:solidFill>
                <a:latin typeface="Arial" panose="020B0604020202020204" pitchFamily="34" charset="0"/>
                <a:cs typeface="Arial" panose="020B0604020202020204" pitchFamily="34" charset="0"/>
              </a:rPr>
              <a:t> if the participant was actively involved in the discussion.</a:t>
            </a:r>
          </a:p>
        </p:txBody>
      </p:sp>
    </p:spTree>
    <p:extLst>
      <p:ext uri="{BB962C8B-B14F-4D97-AF65-F5344CB8AC3E}">
        <p14:creationId xmlns:p14="http://schemas.microsoft.com/office/powerpoint/2010/main" val="243814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2A84DB-860F-4F16-90B3-DA85134C77E1}"/>
              </a:ext>
            </a:extLst>
          </p:cNvPr>
          <p:cNvPicPr>
            <a:picLocks noChangeAspect="1"/>
          </p:cNvPicPr>
          <p:nvPr/>
        </p:nvPicPr>
        <p:blipFill rotWithShape="1">
          <a:blip r:embed="rId2"/>
          <a:srcRect t="11969"/>
          <a:stretch/>
        </p:blipFill>
        <p:spPr>
          <a:xfrm>
            <a:off x="402636" y="2103120"/>
            <a:ext cx="7550538" cy="3069044"/>
          </a:xfrm>
          <a:prstGeom prst="rect">
            <a:avLst/>
          </a:prstGeom>
        </p:spPr>
      </p:pic>
      <p:cxnSp>
        <p:nvCxnSpPr>
          <p:cNvPr id="4" name="Straight Arrow Connector 3">
            <a:extLst>
              <a:ext uri="{FF2B5EF4-FFF2-40B4-BE49-F238E27FC236}">
                <a16:creationId xmlns:a16="http://schemas.microsoft.com/office/drawing/2014/main" id="{352D10DA-37AD-423C-AF3C-BA9E3D3F1A46}"/>
              </a:ext>
            </a:extLst>
          </p:cNvPr>
          <p:cNvCxnSpPr>
            <a:cxnSpLocks/>
            <a:stCxn id="5" idx="1"/>
            <a:endCxn id="8" idx="3"/>
          </p:cNvCxnSpPr>
          <p:nvPr/>
        </p:nvCxnSpPr>
        <p:spPr>
          <a:xfrm flipH="1" flipV="1">
            <a:off x="5090160" y="3728117"/>
            <a:ext cx="3470507" cy="385829"/>
          </a:xfrm>
          <a:prstGeom prst="straightConnector1">
            <a:avLst/>
          </a:prstGeom>
          <a:ln w="31750">
            <a:solidFill>
              <a:srgbClr val="A7304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0F783B-BD6E-4286-877E-E21F38840AB1}"/>
              </a:ext>
            </a:extLst>
          </p:cNvPr>
          <p:cNvSpPr txBox="1"/>
          <p:nvPr/>
        </p:nvSpPr>
        <p:spPr>
          <a:xfrm>
            <a:off x="8560667" y="2344231"/>
            <a:ext cx="3037489" cy="3539430"/>
          </a:xfrm>
          <a:prstGeom prst="rect">
            <a:avLst/>
          </a:prstGeom>
          <a:noFill/>
          <a:ln w="19050">
            <a:noFill/>
          </a:ln>
        </p:spPr>
        <p:txBody>
          <a:bodyPr wrap="square" rtlCol="0">
            <a:spAutoFit/>
          </a:bodyPr>
          <a:lstStyle/>
          <a:p>
            <a:r>
              <a:rPr lang="en-AU" sz="1600" dirty="0">
                <a:solidFill>
                  <a:srgbClr val="C00000"/>
                </a:solidFill>
                <a:latin typeface="Arial" panose="020B0604020202020204" pitchFamily="34" charset="0"/>
                <a:cs typeface="Arial" panose="020B0604020202020204" pitchFamily="34" charset="0"/>
              </a:rPr>
              <a:t>Select the outcome of the discussion. </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no decision was made (e.g. if the participant or their proxy wanted more time to consider participation) select ‘</a:t>
            </a:r>
            <a:r>
              <a:rPr lang="en-AU" sz="1600" i="1" dirty="0">
                <a:solidFill>
                  <a:srgbClr val="C00000"/>
                </a:solidFill>
                <a:latin typeface="Arial" panose="020B0604020202020204" pitchFamily="34" charset="0"/>
                <a:cs typeface="Arial" panose="020B0604020202020204" pitchFamily="34" charset="0"/>
              </a:rPr>
              <a:t>information provided, no decision made</a:t>
            </a:r>
            <a:r>
              <a:rPr lang="en-AU" sz="1600" dirty="0">
                <a:solidFill>
                  <a:srgbClr val="C00000"/>
                </a:solidFill>
                <a:latin typeface="Arial" panose="020B0604020202020204" pitchFamily="34" charset="0"/>
                <a:cs typeface="Arial" panose="020B0604020202020204" pitchFamily="34" charset="0"/>
              </a:rPr>
              <a:t>’. Then click ‘</a:t>
            </a:r>
            <a:r>
              <a:rPr lang="en-AU" sz="1600" i="1" dirty="0">
                <a:solidFill>
                  <a:srgbClr val="C00000"/>
                </a:solidFill>
                <a:latin typeface="Arial" panose="020B0604020202020204" pitchFamily="34" charset="0"/>
                <a:cs typeface="Arial" panose="020B0604020202020204" pitchFamily="34" charset="0"/>
              </a:rPr>
              <a:t>add discussion</a:t>
            </a:r>
            <a:r>
              <a:rPr lang="en-AU" sz="1600" dirty="0">
                <a:solidFill>
                  <a:srgbClr val="C00000"/>
                </a:solidFill>
                <a:latin typeface="Arial" panose="020B0604020202020204" pitchFamily="34" charset="0"/>
                <a:cs typeface="Arial" panose="020B0604020202020204" pitchFamily="34" charset="0"/>
              </a:rPr>
              <a:t>’ to save the event.</a:t>
            </a:r>
          </a:p>
          <a:p>
            <a:endParaRPr lang="en-AU" sz="1600" dirty="0">
              <a:solidFill>
                <a:srgbClr val="C00000"/>
              </a:solidFill>
              <a:latin typeface="Arial" panose="020B0604020202020204" pitchFamily="34" charset="0"/>
              <a:cs typeface="Arial" panose="020B0604020202020204" pitchFamily="34" charset="0"/>
            </a:endParaRPr>
          </a:p>
          <a:p>
            <a:r>
              <a:rPr lang="en-AU" sz="1600" dirty="0">
                <a:solidFill>
                  <a:srgbClr val="C00000"/>
                </a:solidFill>
                <a:latin typeface="Arial" panose="020B0604020202020204" pitchFamily="34" charset="0"/>
                <a:cs typeface="Arial" panose="020B0604020202020204" pitchFamily="34" charset="0"/>
              </a:rPr>
              <a:t>If / when a decision has been made, this should be entered as a separate event. </a:t>
            </a:r>
          </a:p>
        </p:txBody>
      </p:sp>
      <p:sp>
        <p:nvSpPr>
          <p:cNvPr id="8" name="Rectangle: Rounded Corners 7">
            <a:extLst>
              <a:ext uri="{FF2B5EF4-FFF2-40B4-BE49-F238E27FC236}">
                <a16:creationId xmlns:a16="http://schemas.microsoft.com/office/drawing/2014/main" id="{DA6F445E-F5D5-437D-91CD-6AF3B5B05330}"/>
              </a:ext>
            </a:extLst>
          </p:cNvPr>
          <p:cNvSpPr/>
          <p:nvPr/>
        </p:nvSpPr>
        <p:spPr>
          <a:xfrm>
            <a:off x="521809" y="3573089"/>
            <a:ext cx="4568351" cy="310055"/>
          </a:xfrm>
          <a:prstGeom prst="roundRect">
            <a:avLst/>
          </a:prstGeom>
          <a:noFill/>
          <a:ln w="31750">
            <a:solidFill>
              <a:srgbClr val="A73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1247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1350</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Custom Design</vt:lpstr>
      <vt:lpstr>PowerPoint Presentation</vt:lpstr>
      <vt:lpstr>Updates to the REMAP-CAP Consent CRF</vt:lpstr>
      <vt:lpstr>Consent Case Report Form</vt:lpstr>
      <vt:lpstr>Consent Case Report Form</vt:lpstr>
      <vt:lpstr>Completing the Consent CRF</vt:lpstr>
      <vt:lpstr>General guidance</vt:lpstr>
      <vt:lpstr>PowerPoint Presentation</vt:lpstr>
      <vt:lpstr>PowerPoint Presentation</vt:lpstr>
      <vt:lpstr>PowerPoint Presentation</vt:lpstr>
      <vt:lpstr>PowerPoint Presentation</vt:lpstr>
      <vt:lpstr>Agreement for domain participation</vt:lpstr>
      <vt:lpstr>Agreement for domain participation</vt:lpstr>
      <vt:lpstr>Agreement for domain participation</vt:lpstr>
      <vt:lpstr>Agreement for domain participation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Green</dc:creator>
  <cp:lastModifiedBy>Cameron Green</cp:lastModifiedBy>
  <cp:revision>65</cp:revision>
  <dcterms:created xsi:type="dcterms:W3CDTF">2024-04-16T04:35:15Z</dcterms:created>
  <dcterms:modified xsi:type="dcterms:W3CDTF">2024-07-17T03:20:32Z</dcterms:modified>
</cp:coreProperties>
</file>